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417"/>
    <a:srgbClr val="004278"/>
    <a:srgbClr val="002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6888601077694"/>
          <c:y val="1.5166344543228964E-2"/>
          <c:w val="0.7588945377890759"/>
          <c:h val="0.81827161448266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Feuil1!$A$2:$A$3</c:f>
              <c:strCache>
                <c:ptCount val="2"/>
                <c:pt idx="0">
                  <c:v>Lycée</c:v>
                </c:pt>
                <c:pt idx="1">
                  <c:v>Collège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62</c:v>
                </c:pt>
                <c:pt idx="1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7-4014-9C26-0CC3F6DCF86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Filles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Feuil1!$A$2:$A$3</c:f>
              <c:strCache>
                <c:ptCount val="2"/>
                <c:pt idx="0">
                  <c:v>Lycée</c:v>
                </c:pt>
                <c:pt idx="1">
                  <c:v>Collège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38</c:v>
                </c:pt>
                <c:pt idx="1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7-4014-9C26-0CC3F6DCF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2237312"/>
        <c:axId val="106365312"/>
      </c:barChart>
      <c:catAx>
        <c:axId val="6223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fr-FR"/>
          </a:p>
        </c:txPr>
        <c:crossAx val="106365312"/>
        <c:crosses val="autoZero"/>
        <c:auto val="1"/>
        <c:lblAlgn val="ctr"/>
        <c:lblOffset val="100"/>
        <c:noMultiLvlLbl val="0"/>
      </c:catAx>
      <c:valAx>
        <c:axId val="10636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622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800"/>
            </a:pPr>
            <a:endParaRPr lang="fr-FR"/>
          </a:p>
        </c:txPr>
      </c:legendEntry>
      <c:legendEntry>
        <c:idx val="1"/>
        <c:txPr>
          <a:bodyPr rot="0" vert="horz"/>
          <a:lstStyle/>
          <a:p>
            <a:pPr>
              <a:defRPr sz="1800"/>
            </a:pPr>
            <a:endParaRPr lang="fr-FR"/>
          </a:p>
        </c:txPr>
      </c:legendEntry>
      <c:layout>
        <c:manualLayout>
          <c:xMode val="edge"/>
          <c:yMode val="edge"/>
          <c:x val="0.38461320503106677"/>
          <c:y val="0.89177298008155281"/>
          <c:w val="0.24608620855130878"/>
          <c:h val="8.971766431364661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lumMod val="110000"/>
            <a:satMod val="105000"/>
            <a:tint val="67000"/>
          </a:schemeClr>
        </a:gs>
        <a:gs pos="50000">
          <a:schemeClr val="accent5">
            <a:lumMod val="105000"/>
            <a:satMod val="103000"/>
            <a:tint val="73000"/>
          </a:schemeClr>
        </a:gs>
        <a:gs pos="100000">
          <a:schemeClr val="accent5">
            <a:lumMod val="105000"/>
            <a:satMod val="109000"/>
            <a:tint val="81000"/>
          </a:schemeClr>
        </a:gs>
      </a:gsLst>
      <a:lin ang="5400000" scaled="0"/>
    </a:gradFill>
    <a:ln w="635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 Collèges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Natation sportive</c:v>
                </c:pt>
                <c:pt idx="1">
                  <c:v>Raid multi activités</c:v>
                </c:pt>
                <c:pt idx="2">
                  <c:v>Volley Ball</c:v>
                </c:pt>
                <c:pt idx="3">
                  <c:v>Tennis de table</c:v>
                </c:pt>
                <c:pt idx="4">
                  <c:v>Basket Ball</c:v>
                </c:pt>
                <c:pt idx="5">
                  <c:v>Football</c:v>
                </c:pt>
                <c:pt idx="6">
                  <c:v>Futsal</c:v>
                </c:pt>
                <c:pt idx="7">
                  <c:v>Cross country</c:v>
                </c:pt>
                <c:pt idx="8">
                  <c:v>Badminton</c:v>
                </c:pt>
                <c:pt idx="9">
                  <c:v>Handball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425</c:v>
                </c:pt>
                <c:pt idx="1">
                  <c:v>505</c:v>
                </c:pt>
                <c:pt idx="2">
                  <c:v>691</c:v>
                </c:pt>
                <c:pt idx="3">
                  <c:v>703</c:v>
                </c:pt>
                <c:pt idx="4">
                  <c:v>753</c:v>
                </c:pt>
                <c:pt idx="5">
                  <c:v>807</c:v>
                </c:pt>
                <c:pt idx="6" formatCode="#,##0">
                  <c:v>1224</c:v>
                </c:pt>
                <c:pt idx="7" formatCode="#,##0">
                  <c:v>1811</c:v>
                </c:pt>
                <c:pt idx="8" formatCode="#,##0">
                  <c:v>2003</c:v>
                </c:pt>
                <c:pt idx="9" formatCode="#,##0">
                  <c:v>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6-4601-B460-BBD6FDCB4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107927424"/>
        <c:axId val="107928960"/>
      </c:barChart>
      <c:catAx>
        <c:axId val="10792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07928960"/>
        <c:crosses val="autoZero"/>
        <c:auto val="1"/>
        <c:lblAlgn val="ctr"/>
        <c:lblOffset val="100"/>
        <c:noMultiLvlLbl val="0"/>
      </c:catAx>
      <c:valAx>
        <c:axId val="10792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9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 Lycées</c:v>
                </c:pt>
              </c:strCache>
            </c:strRef>
          </c:tx>
          <c:spPr>
            <a:solidFill>
              <a:srgbClr val="5FA3C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Natation sportive</c:v>
                </c:pt>
                <c:pt idx="1">
                  <c:v>Rugby</c:v>
                </c:pt>
                <c:pt idx="2">
                  <c:v>Handball</c:v>
                </c:pt>
                <c:pt idx="3">
                  <c:v>Cross country</c:v>
                </c:pt>
                <c:pt idx="4">
                  <c:v>Escalade</c:v>
                </c:pt>
                <c:pt idx="5">
                  <c:v>Basket Ball</c:v>
                </c:pt>
                <c:pt idx="6">
                  <c:v>Volley Ball</c:v>
                </c:pt>
                <c:pt idx="7">
                  <c:v>Badminton</c:v>
                </c:pt>
                <c:pt idx="8">
                  <c:v>Futsal</c:v>
                </c:pt>
                <c:pt idx="9">
                  <c:v>Musculation-CrossFitness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164</c:v>
                </c:pt>
                <c:pt idx="1">
                  <c:v>203</c:v>
                </c:pt>
                <c:pt idx="2">
                  <c:v>207</c:v>
                </c:pt>
                <c:pt idx="3">
                  <c:v>274</c:v>
                </c:pt>
                <c:pt idx="4">
                  <c:v>326</c:v>
                </c:pt>
                <c:pt idx="5">
                  <c:v>364</c:v>
                </c:pt>
                <c:pt idx="6">
                  <c:v>368</c:v>
                </c:pt>
                <c:pt idx="7">
                  <c:v>476</c:v>
                </c:pt>
                <c:pt idx="8">
                  <c:v>519</c:v>
                </c:pt>
                <c:pt idx="9">
                  <c:v>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1-422E-9530-D0BB98677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8215680"/>
        <c:axId val="108225664"/>
      </c:barChart>
      <c:catAx>
        <c:axId val="10821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08225664"/>
        <c:crosses val="autoZero"/>
        <c:auto val="1"/>
        <c:lblAlgn val="ctr"/>
        <c:lblOffset val="100"/>
        <c:noMultiLvlLbl val="0"/>
      </c:catAx>
      <c:valAx>
        <c:axId val="1082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2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Feuil1!$A$2:$A$11</c:f>
              <c:strCache>
                <c:ptCount val="10"/>
                <c:pt idx="0">
                  <c:v>Escalade</c:v>
                </c:pt>
                <c:pt idx="1">
                  <c:v>Basket Ball</c:v>
                </c:pt>
                <c:pt idx="2">
                  <c:v>Activité acro aérienne</c:v>
                </c:pt>
                <c:pt idx="3">
                  <c:v>Natation sportive</c:v>
                </c:pt>
                <c:pt idx="4">
                  <c:v>Danse chorégraphie</c:v>
                </c:pt>
                <c:pt idx="5">
                  <c:v>Volley Ball</c:v>
                </c:pt>
                <c:pt idx="6">
                  <c:v>Gymnastique artistique</c:v>
                </c:pt>
                <c:pt idx="7">
                  <c:v>Handball</c:v>
                </c:pt>
                <c:pt idx="8">
                  <c:v>Badminton</c:v>
                </c:pt>
                <c:pt idx="9">
                  <c:v>Cross country</c:v>
                </c:pt>
              </c:strCache>
            </c:strRef>
          </c:cat>
          <c:val>
            <c:numRef>
              <c:f>Feuil1!$B$2:$B$11</c:f>
            </c:numRef>
          </c:val>
          <c:extLst>
            <c:ext xmlns:c16="http://schemas.microsoft.com/office/drawing/2014/chart" uri="{C3380CC4-5D6E-409C-BE32-E72D297353CC}">
              <c16:uniqueId val="{00000000-D201-44C9-9E69-B43CF145D7C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Feuil1!$A$2:$A$11</c:f>
              <c:strCache>
                <c:ptCount val="10"/>
                <c:pt idx="0">
                  <c:v>Escalade</c:v>
                </c:pt>
                <c:pt idx="1">
                  <c:v>Basket Ball</c:v>
                </c:pt>
                <c:pt idx="2">
                  <c:v>Activité acro aérienne</c:v>
                </c:pt>
                <c:pt idx="3">
                  <c:v>Natation sportive</c:v>
                </c:pt>
                <c:pt idx="4">
                  <c:v>Danse chorégraphie</c:v>
                </c:pt>
                <c:pt idx="5">
                  <c:v>Volley Ball</c:v>
                </c:pt>
                <c:pt idx="6">
                  <c:v>Gymnastique artistique</c:v>
                </c:pt>
                <c:pt idx="7">
                  <c:v>Handball</c:v>
                </c:pt>
                <c:pt idx="8">
                  <c:v>Badminton</c:v>
                </c:pt>
                <c:pt idx="9">
                  <c:v>Cross country</c:v>
                </c:pt>
              </c:strCache>
            </c:strRef>
          </c:cat>
          <c:val>
            <c:numRef>
              <c:f>Feuil1!$C$2:$C$11</c:f>
            </c:numRef>
          </c:val>
          <c:extLst>
            <c:ext xmlns:c16="http://schemas.microsoft.com/office/drawing/2014/chart" uri="{C3380CC4-5D6E-409C-BE32-E72D297353CC}">
              <c16:uniqueId val="{00000001-D201-44C9-9E69-B43CF145D7C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Feuil1!$A$2:$A$11</c:f>
              <c:strCache>
                <c:ptCount val="10"/>
                <c:pt idx="0">
                  <c:v>Escalade</c:v>
                </c:pt>
                <c:pt idx="1">
                  <c:v>Basket Ball</c:v>
                </c:pt>
                <c:pt idx="2">
                  <c:v>Activité acro aérienne</c:v>
                </c:pt>
                <c:pt idx="3">
                  <c:v>Natation sportive</c:v>
                </c:pt>
                <c:pt idx="4">
                  <c:v>Danse chorégraphie</c:v>
                </c:pt>
                <c:pt idx="5">
                  <c:v>Volley Ball</c:v>
                </c:pt>
                <c:pt idx="6">
                  <c:v>Gymnastique artistique</c:v>
                </c:pt>
                <c:pt idx="7">
                  <c:v>Handball</c:v>
                </c:pt>
                <c:pt idx="8">
                  <c:v>Badminton</c:v>
                </c:pt>
                <c:pt idx="9">
                  <c:v>Cross country</c:v>
                </c:pt>
              </c:strCache>
            </c:strRef>
          </c:cat>
          <c:val>
            <c:numRef>
              <c:f>Feuil1!$D$2:$D$11</c:f>
            </c:numRef>
          </c:val>
          <c:extLst>
            <c:ext xmlns:c16="http://schemas.microsoft.com/office/drawing/2014/chart" uri="{C3380CC4-5D6E-409C-BE32-E72D297353CC}">
              <c16:uniqueId val="{00000002-D201-44C9-9E69-B43CF145D7C8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Filles Collèges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Escalade</c:v>
                </c:pt>
                <c:pt idx="1">
                  <c:v>Basket Ball</c:v>
                </c:pt>
                <c:pt idx="2">
                  <c:v>Activité acro aérienne</c:v>
                </c:pt>
                <c:pt idx="3">
                  <c:v>Natation sportive</c:v>
                </c:pt>
                <c:pt idx="4">
                  <c:v>Danse chorégraphie</c:v>
                </c:pt>
                <c:pt idx="5">
                  <c:v>Volley Ball</c:v>
                </c:pt>
                <c:pt idx="6">
                  <c:v>Gymnastique artistique</c:v>
                </c:pt>
                <c:pt idx="7">
                  <c:v>Handball</c:v>
                </c:pt>
                <c:pt idx="8">
                  <c:v>Badminton</c:v>
                </c:pt>
                <c:pt idx="9">
                  <c:v>Cross country</c:v>
                </c:pt>
              </c:strCache>
            </c:strRef>
          </c:cat>
          <c:val>
            <c:numRef>
              <c:f>Feuil1!$E$2:$E$11</c:f>
              <c:numCache>
                <c:formatCode>General</c:formatCode>
                <c:ptCount val="10"/>
                <c:pt idx="0">
                  <c:v>425</c:v>
                </c:pt>
                <c:pt idx="1">
                  <c:v>434</c:v>
                </c:pt>
                <c:pt idx="2">
                  <c:v>442</c:v>
                </c:pt>
                <c:pt idx="3">
                  <c:v>500</c:v>
                </c:pt>
                <c:pt idx="4">
                  <c:v>525</c:v>
                </c:pt>
                <c:pt idx="5">
                  <c:v>545</c:v>
                </c:pt>
                <c:pt idx="6">
                  <c:v>718</c:v>
                </c:pt>
                <c:pt idx="7">
                  <c:v>1052</c:v>
                </c:pt>
                <c:pt idx="8">
                  <c:v>1216</c:v>
                </c:pt>
                <c:pt idx="9">
                  <c:v>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01-44C9-9E69-B43CF145D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109591552"/>
        <c:axId val="109613824"/>
      </c:barChart>
      <c:catAx>
        <c:axId val="10959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09613824"/>
        <c:crosses val="autoZero"/>
        <c:auto val="1"/>
        <c:lblAlgn val="ctr"/>
        <c:lblOffset val="100"/>
        <c:noMultiLvlLbl val="0"/>
      </c:catAx>
      <c:valAx>
        <c:axId val="10961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59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Filles Lycées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Handball</c:v>
                </c:pt>
                <c:pt idx="1">
                  <c:v>Basket Ball</c:v>
                </c:pt>
                <c:pt idx="2">
                  <c:v>Step</c:v>
                </c:pt>
                <c:pt idx="3">
                  <c:v>Natation sportive</c:v>
                </c:pt>
                <c:pt idx="4">
                  <c:v>Fitness</c:v>
                </c:pt>
                <c:pt idx="5">
                  <c:v>Cross country</c:v>
                </c:pt>
                <c:pt idx="6">
                  <c:v>Volley Ball</c:v>
                </c:pt>
                <c:pt idx="7">
                  <c:v>Musculation-CrossFitness</c:v>
                </c:pt>
                <c:pt idx="8">
                  <c:v>Escalade</c:v>
                </c:pt>
                <c:pt idx="9">
                  <c:v>Badminton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72</c:v>
                </c:pt>
                <c:pt idx="1">
                  <c:v>98</c:v>
                </c:pt>
                <c:pt idx="2">
                  <c:v>99</c:v>
                </c:pt>
                <c:pt idx="3">
                  <c:v>139</c:v>
                </c:pt>
                <c:pt idx="4">
                  <c:v>200</c:v>
                </c:pt>
                <c:pt idx="5">
                  <c:v>247</c:v>
                </c:pt>
                <c:pt idx="6">
                  <c:v>257</c:v>
                </c:pt>
                <c:pt idx="7">
                  <c:v>277</c:v>
                </c:pt>
                <c:pt idx="8">
                  <c:v>289</c:v>
                </c:pt>
                <c:pt idx="9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7-4584-B977-047D2D715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109753088"/>
        <c:axId val="109754624"/>
      </c:barChart>
      <c:catAx>
        <c:axId val="10975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109754624"/>
        <c:crosses val="autoZero"/>
        <c:auto val="1"/>
        <c:lblAlgn val="ctr"/>
        <c:lblOffset val="100"/>
        <c:noMultiLvlLbl val="0"/>
      </c:catAx>
      <c:valAx>
        <c:axId val="10975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975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0.02927</cdr:x>
      <cdr:y>0.27521</cdr:y>
    </cdr:from>
    <cdr:to>
      <cdr:x>0.19505</cdr:x>
      <cdr:y>0.41628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228842" y="1067934"/>
          <a:ext cx="1296006" cy="547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chemeClr val="tx1"/>
              </a:solidFill>
            </a:rPr>
            <a:t>19386  Licenciés</a:t>
          </a:r>
        </a:p>
      </cdr:txBody>
    </cdr:sp>
  </cdr:relSizeAnchor>
  <cdr:relSizeAnchor xmlns:cdr="http://schemas.openxmlformats.org/drawingml/2006/chartDrawing">
    <cdr:from>
      <cdr:x>0.31588</cdr:x>
      <cdr:y>0.10633</cdr:y>
    </cdr:from>
    <cdr:to>
      <cdr:x>0.56117</cdr:x>
      <cdr:y>0.19606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2469451" y="412611"/>
          <a:ext cx="1917537" cy="34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>
              <a:solidFill>
                <a:srgbClr val="002060"/>
              </a:solidFill>
            </a:rPr>
            <a:t>8609 soit  44,4%</a:t>
          </a:r>
        </a:p>
      </cdr:txBody>
    </cdr:sp>
  </cdr:relSizeAnchor>
  <cdr:relSizeAnchor xmlns:cdr="http://schemas.openxmlformats.org/drawingml/2006/chartDrawing">
    <cdr:from>
      <cdr:x>0.36613</cdr:x>
      <cdr:y>0.25324</cdr:y>
    </cdr:from>
    <cdr:to>
      <cdr:x>0.6622</cdr:x>
      <cdr:y>0.35027</cdr:y>
    </cdr:to>
    <cdr:sp macro="" textlink="">
      <cdr:nvSpPr>
        <cdr:cNvPr id="10" name="ZoneTexte 9"/>
        <cdr:cNvSpPr txBox="1"/>
      </cdr:nvSpPr>
      <cdr:spPr>
        <a:xfrm xmlns:a="http://schemas.openxmlformats.org/drawingml/2006/main">
          <a:off x="2862239" y="982702"/>
          <a:ext cx="2314564" cy="37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>
              <a:solidFill>
                <a:srgbClr val="002060"/>
              </a:solidFill>
            </a:rPr>
            <a:t>10777 soit 55,6%</a:t>
          </a:r>
        </a:p>
      </cdr:txBody>
    </cdr:sp>
  </cdr:relSizeAnchor>
  <cdr:relSizeAnchor xmlns:cdr="http://schemas.openxmlformats.org/drawingml/2006/chartDrawing">
    <cdr:from>
      <cdr:x>0.03577</cdr:x>
      <cdr:y>0.6891</cdr:y>
    </cdr:from>
    <cdr:to>
      <cdr:x>0.20155</cdr:x>
      <cdr:y>0.83691</cdr:y>
    </cdr:to>
    <cdr:sp macro="" textlink="">
      <cdr:nvSpPr>
        <cdr:cNvPr id="19" name="Rectangle 18"/>
        <cdr:cNvSpPr/>
      </cdr:nvSpPr>
      <cdr:spPr>
        <a:xfrm xmlns:a="http://schemas.openxmlformats.org/drawingml/2006/main">
          <a:off x="279642" y="2674069"/>
          <a:ext cx="1296006" cy="573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chemeClr val="tx1"/>
              </a:solidFill>
            </a:rPr>
            <a:t>6218  Licenciés</a:t>
          </a:r>
        </a:p>
      </cdr:txBody>
    </cdr:sp>
  </cdr:relSizeAnchor>
  <cdr:relSizeAnchor xmlns:cdr="http://schemas.openxmlformats.org/drawingml/2006/chartDrawing">
    <cdr:from>
      <cdr:x>0.33417</cdr:x>
      <cdr:y>0.52173</cdr:y>
    </cdr:from>
    <cdr:to>
      <cdr:x>0.55133</cdr:x>
      <cdr:y>0.59864</cdr:y>
    </cdr:to>
    <cdr:sp macro="" textlink="">
      <cdr:nvSpPr>
        <cdr:cNvPr id="20" name="Rectangle 19"/>
        <cdr:cNvSpPr/>
      </cdr:nvSpPr>
      <cdr:spPr>
        <a:xfrm xmlns:a="http://schemas.openxmlformats.org/drawingml/2006/main">
          <a:off x="2612419" y="2024588"/>
          <a:ext cx="1697658" cy="2984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rgbClr val="002060"/>
              </a:solidFill>
            </a:rPr>
            <a:t>2362 soit 38%</a:t>
          </a:r>
        </a:p>
      </cdr:txBody>
    </cdr:sp>
  </cdr:relSizeAnchor>
  <cdr:relSizeAnchor xmlns:cdr="http://schemas.openxmlformats.org/drawingml/2006/chartDrawing">
    <cdr:from>
      <cdr:x>0.33816</cdr:x>
      <cdr:y>0.66268</cdr:y>
    </cdr:from>
    <cdr:to>
      <cdr:x>0.73279</cdr:x>
      <cdr:y>0.73959</cdr:y>
    </cdr:to>
    <cdr:sp macro="" textlink="">
      <cdr:nvSpPr>
        <cdr:cNvPr id="21" name="Rectangle 20"/>
        <cdr:cNvSpPr/>
      </cdr:nvSpPr>
      <cdr:spPr>
        <a:xfrm xmlns:a="http://schemas.openxmlformats.org/drawingml/2006/main">
          <a:off x="2643647" y="2571520"/>
          <a:ext cx="3085032" cy="2984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>
              <a:solidFill>
                <a:srgbClr val="002060"/>
              </a:solidFill>
            </a:rPr>
            <a:t>3859 soit 62%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0F6C-4203-4D7E-8378-B96CC8C874D0}" type="datetimeFigureOut">
              <a:rPr lang="fr-FR" smtClean="0"/>
              <a:pPr/>
              <a:t>15/12/2017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6C30-E921-4AD0-9878-42C3E1CB1D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79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AB3AF7-EB6C-4347-8DFA-74C5AA23BE35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9EFEB-01E5-481B-A2C8-ADFD6477CEF4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D0A6D-FAEA-453C-AADD-7BAB421187A1}" type="slidenum">
              <a:rPr lang="fr-FR" altLang="fr-FR" smtClean="0"/>
              <a:pPr/>
              <a:t>26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167 établissements</a:t>
            </a:r>
            <a:r>
              <a:rPr lang="fr-FR" baseline="0" dirty="0"/>
              <a:t> publics/ 18 établissements </a:t>
            </a:r>
            <a:r>
              <a:rPr lang="fr-FR" baseline="0" dirty="0" err="1"/>
              <a:t>oprivéz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84ED-446B-4DC6-B1B2-19C42DC63826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21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D8FABF-A384-41F6-B5E5-6D904CF3BFCC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FC8FB-B9B5-4DA7-BD21-CF18D0760C61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AF102F-9538-44D7-9ABA-957CE10859F9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C2C1C8-8078-4CDA-A905-2A86245F6937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0977A-771D-45B9-90B1-456A421A6BBC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AF112-51D0-4FAA-A233-F9AEDBF7D741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468B79-8AE2-43C3-A61E-FA48F2FD2F50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20246-F760-4E9A-8C59-96DFFA6978BD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27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38E5-08D9-4B48-858C-4269E51F0AC7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4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D46-33B3-455E-A9FB-8CFB48C2F26F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43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E6EE-8F2D-4959-A06B-758ABCEC54B3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40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000" y="725658"/>
            <a:ext cx="10560000" cy="34373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016" cap="all">
                <a:solidFill>
                  <a:schemeClr val="accent1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000" y="2291552"/>
            <a:ext cx="6720000" cy="3437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1697"/>
              </a:spcBef>
              <a:buNone/>
              <a:defRPr sz="1167" b="1" cap="all">
                <a:solidFill>
                  <a:srgbClr val="2D8EC2"/>
                </a:solidFill>
              </a:defRPr>
            </a:lvl1pPr>
            <a:lvl2pPr marL="0" indent="0">
              <a:spcBef>
                <a:spcPts val="849"/>
              </a:spcBef>
              <a:buNone/>
              <a:defRPr sz="955" b="1"/>
            </a:lvl2pPr>
            <a:lvl3pPr marL="0" indent="0">
              <a:spcBef>
                <a:spcPts val="212"/>
              </a:spcBef>
              <a:buNone/>
              <a:defRPr sz="955" b="1"/>
            </a:lvl3pPr>
            <a:lvl4pPr marL="0" indent="0">
              <a:spcBef>
                <a:spcPts val="212"/>
              </a:spcBef>
              <a:buNone/>
              <a:defRPr sz="955" b="1"/>
            </a:lvl4pPr>
            <a:lvl5pPr marL="0" indent="0">
              <a:spcBef>
                <a:spcPts val="212"/>
              </a:spcBef>
              <a:buNone/>
              <a:defRPr sz="955" b="1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0" hasCustomPrompt="1"/>
          </p:nvPr>
        </p:nvSpPr>
        <p:spPr>
          <a:xfrm>
            <a:off x="816000" y="1071141"/>
            <a:ext cx="10560000" cy="6874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16">
                <a:latin typeface="Arial Black"/>
                <a:cs typeface="Arial Black"/>
              </a:defRPr>
            </a:lvl1pPr>
          </a:lstStyle>
          <a:p>
            <a:pPr lvl="0"/>
            <a:r>
              <a:rPr lang="fr-FR"/>
              <a:t>Cliquez et modifiez le sous-titre</a:t>
            </a:r>
          </a:p>
        </p:txBody>
      </p:sp>
      <p:pic>
        <p:nvPicPr>
          <p:cNvPr id="4" name="Image 3" descr="UNSS interieur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5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1B34-96C3-4334-9C04-5671CDCC246C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29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4341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DF22-D8F7-4D36-BE75-16DF6B6B7E84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8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8A57-BC5B-48C0-B154-385F3F0A6408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C8A2-370E-4B10-800A-46D316CDA9B3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4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1990-5902-43ED-91A2-F2F26CCAABAA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0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3586-28BB-4C3C-BE91-A9F88F14FBA1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31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6701-9C07-4EA3-AC59-28CDE26BC594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9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BCC4-592D-48C0-B9DB-601C36A30897}" type="datetime1">
              <a:rPr lang="fr-FR" smtClean="0"/>
              <a:pPr/>
              <a:t>15/12/2017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7C47-807F-4D84-8D39-8AB2AF91CA86}" type="datetime1">
              <a:rPr lang="fr-FR" smtClean="0"/>
              <a:pPr/>
              <a:t>15/12/2017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Yvelines, terre de handball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1942-9C6E-478D-B44B-F6509067C4B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569" y="22145"/>
            <a:ext cx="685959" cy="685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2" y="12806"/>
            <a:ext cx="1379949" cy="6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E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hyperlink" Target="http://www.google.fr/imgres?q=tennis+yvelines&amp;hl=fr&amp;sa=X&amp;rls=com.microsoft:fr:IE-SearchBox&amp;rlz=1I7GGLL_en&amp;biw=1440&amp;bih=710&amp;tbs=itp:clipart&amp;tbm=isch&amp;prmd=ivnscm&amp;tbnid=ITh6j6BIVsCsPM:&amp;imgrefurl=http://www.tcmb.fr/liens.htm&amp;docid=XazEtXMNQ8io3M&amp;w=580&amp;h=566&amp;ei=U3ZfTpXONYvHswbK4pHyBA&amp;zoom=1" TargetMode="External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1492" y="4777946"/>
            <a:ext cx="10725665" cy="1589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Réunion UNSS / USEP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Samedi 16 décembre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Image 5" descr="FFHB_LOGO_COMITE_YVELINES_FD_BL_RV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601" y="4923941"/>
            <a:ext cx="2720280" cy="12037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5244" y="4969697"/>
            <a:ext cx="1548983" cy="12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Documents and Settings\pdiot\Mes documents\Dropbox\COURRIER\MODELES DE LETTRES 2018\logo_dsden_78_orangeble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617" y="4793749"/>
            <a:ext cx="1326202" cy="1473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3216892" y="5154233"/>
            <a:ext cx="2325086" cy="1081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570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699492" y="274638"/>
            <a:ext cx="6159500" cy="490537"/>
          </a:xfrm>
        </p:spPr>
        <p:txBody>
          <a:bodyPr/>
          <a:lstStyle/>
          <a:p>
            <a:r>
              <a:rPr lang="fr-FR" sz="1800" b="1" dirty="0"/>
              <a:t>Jeux d’opposition</a:t>
            </a:r>
          </a:p>
        </p:txBody>
      </p:sp>
      <p:pic>
        <p:nvPicPr>
          <p:cNvPr id="61442" name="Picture 2" descr="\\DLINK-257350\Volume_2\Partage\SAISONS USEP\saison 2016-2017\Photos\Ptits Costauds\Andrésy\IMG_4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667" y="836613"/>
            <a:ext cx="4694767" cy="2641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3" name="Picture 3" descr="\\DLINK-257350\Volume_2\Partage\SAISONS USEP\saison 2016-2017\Photos\Ptits Costauds\Andrésy\IMG_44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384" y="549276"/>
            <a:ext cx="4944533" cy="2779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4" name="Picture 4" descr="\\DLINK-257350\Volume_2\Partage\SAISONS USEP\saison 2016-2017\Photos\Ptits Costauds\Andrésy\IMG_44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34" y="3933826"/>
            <a:ext cx="4737100" cy="266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5" name="Picture 5" descr="\\DLINK-257350\Volume_2\Partage\SAISONS USEP\saison 2016-2017\Photos\Ptits Costauds\Porcheville\IMG_41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117" y="3716338"/>
            <a:ext cx="4866216" cy="27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888318" y="3573464"/>
            <a:ext cx="2400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atin typeface="+mn-lt"/>
              </a:rPr>
              <a:t>Des parcours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0"/>
          <p:cNvSpPr txBox="1">
            <a:spLocks noChangeArrowheads="1"/>
          </p:cNvSpPr>
          <p:nvPr/>
        </p:nvSpPr>
        <p:spPr bwMode="auto">
          <a:xfrm>
            <a:off x="5039784" y="333375"/>
            <a:ext cx="355176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600">
                <a:latin typeface="Arial Rounded MT Bold" pitchFamily="34" charset="0"/>
              </a:rPr>
              <a:t>Rencontre tri sport co</a:t>
            </a:r>
          </a:p>
        </p:txBody>
      </p:sp>
      <p:sp>
        <p:nvSpPr>
          <p:cNvPr id="9219" name="ZoneTexte 12"/>
          <p:cNvSpPr txBox="1">
            <a:spLocks noChangeArrowheads="1"/>
          </p:cNvSpPr>
          <p:nvPr/>
        </p:nvSpPr>
        <p:spPr bwMode="auto">
          <a:xfrm>
            <a:off x="5808134" y="2781301"/>
            <a:ext cx="1631951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000">
                <a:latin typeface="Arial Rounded MT Bold" pitchFamily="34" charset="0"/>
              </a:rPr>
              <a:t>Tchouk-ball</a:t>
            </a:r>
          </a:p>
        </p:txBody>
      </p:sp>
      <p:pic>
        <p:nvPicPr>
          <p:cNvPr id="16393" name="Image 15" descr="CIMG35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03" y="5013177"/>
            <a:ext cx="2815167" cy="1584325"/>
          </a:xfrm>
          <a:prstGeom prst="trapezoid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8201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18" y="836614"/>
            <a:ext cx="3050116" cy="1716087"/>
          </a:xfrm>
          <a:prstGeom prst="rect">
            <a:avLst/>
          </a:prstGeom>
          <a:ln w="1905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ZoneTexte 13"/>
          <p:cNvSpPr txBox="1">
            <a:spLocks noChangeArrowheads="1"/>
          </p:cNvSpPr>
          <p:nvPr/>
        </p:nvSpPr>
        <p:spPr bwMode="auto">
          <a:xfrm>
            <a:off x="1678518" y="2708276"/>
            <a:ext cx="1153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Kin-ball</a:t>
            </a:r>
          </a:p>
        </p:txBody>
      </p:sp>
      <p:pic>
        <p:nvPicPr>
          <p:cNvPr id="8206" name="Picture 14" descr="\\DLINK-257350\Volume_2\Partage\SAISONS USEP\saison 2016-2017\Photos\Tri Sport co\intérieur\MLH\IMG_4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534" y="692150"/>
            <a:ext cx="3534833" cy="19891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224" name="Picture 15" descr="\\DLINK-257350\Volume_2\Partage\SAISONS USEP\saison 2016-2017\Photos\Tri Sport co\intérieur\Triel\IMG_44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17" y="2997201"/>
            <a:ext cx="3198283" cy="18002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208" name="Picture 16" descr="\\DLINK-257350\Volume_2\Partage\SAISONS USEP\saison 2016-2017\Photos\Tri Sport co\intérieur\Triel\IMG_442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185" y="2781301"/>
            <a:ext cx="3710516" cy="2087563"/>
          </a:xfrm>
          <a:prstGeom prst="rect">
            <a:avLst/>
          </a:prstGeom>
          <a:noFill/>
          <a:ln w="2857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9226" name="ZoneTexte 12"/>
          <p:cNvSpPr txBox="1">
            <a:spLocks noChangeArrowheads="1"/>
          </p:cNvSpPr>
          <p:nvPr/>
        </p:nvSpPr>
        <p:spPr bwMode="auto">
          <a:xfrm>
            <a:off x="9715501" y="5000626"/>
            <a:ext cx="1054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000">
                <a:latin typeface="Arial Rounded MT Bold" pitchFamily="34" charset="0"/>
              </a:rPr>
              <a:t>Unihoc</a:t>
            </a:r>
          </a:p>
        </p:txBody>
      </p:sp>
      <p:pic>
        <p:nvPicPr>
          <p:cNvPr id="8209" name="Picture 17" descr="\\DLINK-257350\Volume_2\Partage\SAISONS USEP\saison 2016-2017\Photos\Tri Sport co\extérieur\IMG_482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667" y="3500439"/>
            <a:ext cx="3263900" cy="18367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8" name="ZoneTexte 12"/>
          <p:cNvSpPr txBox="1">
            <a:spLocks noChangeArrowheads="1"/>
          </p:cNvSpPr>
          <p:nvPr/>
        </p:nvSpPr>
        <p:spPr bwMode="auto">
          <a:xfrm>
            <a:off x="5422900" y="5445126"/>
            <a:ext cx="1153584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000">
                <a:latin typeface="Arial Rounded MT Bold" pitchFamily="34" charset="0"/>
              </a:rPr>
              <a:t>Ultimate</a:t>
            </a:r>
          </a:p>
        </p:txBody>
      </p:sp>
      <p:sp>
        <p:nvSpPr>
          <p:cNvPr id="9229" name="ZoneTexte 20"/>
          <p:cNvSpPr txBox="1">
            <a:spLocks noChangeArrowheads="1"/>
          </p:cNvSpPr>
          <p:nvPr/>
        </p:nvSpPr>
        <p:spPr bwMode="auto">
          <a:xfrm>
            <a:off x="4078818" y="5949950"/>
            <a:ext cx="662516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Avec toujours des arbitres, des secrétaires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4"/>
          <p:cNvSpPr txBox="1">
            <a:spLocks noChangeArrowheads="1"/>
          </p:cNvSpPr>
          <p:nvPr/>
        </p:nvSpPr>
        <p:spPr bwMode="auto">
          <a:xfrm>
            <a:off x="624418" y="2492376"/>
            <a:ext cx="288078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000">
                <a:latin typeface="Arial Rounded MT Bold" pitchFamily="34" charset="0"/>
              </a:rPr>
              <a:t>…  des épreuves athlétiques,…</a:t>
            </a:r>
          </a:p>
        </p:txBody>
      </p:sp>
      <p:sp>
        <p:nvSpPr>
          <p:cNvPr id="10243" name="ZoneTexte 15"/>
          <p:cNvSpPr txBox="1">
            <a:spLocks noChangeArrowheads="1"/>
          </p:cNvSpPr>
          <p:nvPr/>
        </p:nvSpPr>
        <p:spPr bwMode="auto">
          <a:xfrm>
            <a:off x="7967133" y="5516563"/>
            <a:ext cx="422486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000">
                <a:latin typeface="Arial Rounded MT Bold" pitchFamily="34" charset="0"/>
              </a:rPr>
              <a:t>…de la grimpe sur rochers et sur araignée,…</a:t>
            </a:r>
          </a:p>
        </p:txBody>
      </p:sp>
      <p:sp>
        <p:nvSpPr>
          <p:cNvPr id="10244" name="ZoneTexte 16"/>
          <p:cNvSpPr txBox="1">
            <a:spLocks noChangeArrowheads="1"/>
          </p:cNvSpPr>
          <p:nvPr/>
        </p:nvSpPr>
        <p:spPr bwMode="auto">
          <a:xfrm>
            <a:off x="624418" y="6453188"/>
            <a:ext cx="489584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000">
                <a:latin typeface="Arial Rounded MT Bold" pitchFamily="34" charset="0"/>
              </a:rPr>
              <a:t>…</a:t>
            </a:r>
            <a:r>
              <a:rPr lang="fr-FR" altLang="fr-FR" sz="1200">
                <a:latin typeface="Arial Rounded MT Bold" pitchFamily="34" charset="0"/>
              </a:rPr>
              <a:t>des raids nature et bien d’autres encore !</a:t>
            </a:r>
          </a:p>
        </p:txBody>
      </p:sp>
      <p:pic>
        <p:nvPicPr>
          <p:cNvPr id="17420" name="Picture 22" descr="\\Usep1\saisons usep\saison 2012-2013\Photos\RN\La Boissière oct 2012\PA16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267" y="3284985"/>
            <a:ext cx="2112235" cy="2111585"/>
          </a:xfrm>
          <a:prstGeom prst="ca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42" y="626338"/>
            <a:ext cx="320035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674" y="988437"/>
            <a:ext cx="3072337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31" name="Imag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1268761"/>
            <a:ext cx="3163248" cy="17814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\\DLINK-257350\Volume_2\Partage\SAISONS USEP\saison 2016-2017\Photos\Raid Nature\RN Moisson 17 juin\IMG_45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2" y="2924944"/>
            <a:ext cx="3072341" cy="1728192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35" name="Picture 19" descr="\\DLINK-257350\Volume_2\Partage\SAISONS USEP\saison 2016-2017\Photos\Raid Nature\Rn Sartrouville\IMG_39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55" y="3429000"/>
            <a:ext cx="3456384" cy="1944217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36" name="Picture 20" descr="\\DLINK-257350\Volume_2\Partage\SAISONS USEP\saison 2016-2017\Photos\Raid Nature\RN Le Corra\IMG_538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1" y="4797425"/>
            <a:ext cx="2766484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056" y="421842"/>
            <a:ext cx="9554633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1267" name="Imag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117" y="1773239"/>
            <a:ext cx="284268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71751" y="857251"/>
            <a:ext cx="387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u="sng" dirty="0">
                <a:solidFill>
                  <a:srgbClr val="00B050"/>
                </a:solidFill>
                <a:latin typeface="+mn-lt"/>
              </a:rPr>
              <a:t>… des rencontres pour tous…</a:t>
            </a:r>
          </a:p>
        </p:txBody>
      </p:sp>
      <p:pic>
        <p:nvPicPr>
          <p:cNvPr id="11269" name="Picture 2" descr="\\DLINK-257350\Volume_2\Partage\SAISONS USEP\saison 2016-2017\Photos\Rencontre solidaire Sartrouville\DSC_1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933825"/>
            <a:ext cx="392853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\\DLINK-257350\Volume_2\Partage\SAISONS USEP\saison 2016-2017\Photos\Rencontre solidaire Sartrouville\DSC_1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884" y="1700214"/>
            <a:ext cx="3926416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\\DLINK-257350\Volume_2\Partage\SAISONS USEP\saison 2016-2017\Photos\Rencontre solidaire Sartrouville\DSC_1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134" y="3933826"/>
            <a:ext cx="3782484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ZoneTexte 7"/>
          <p:cNvSpPr txBox="1">
            <a:spLocks noChangeArrowheads="1"/>
          </p:cNvSpPr>
          <p:nvPr/>
        </p:nvSpPr>
        <p:spPr bwMode="auto">
          <a:xfrm>
            <a:off x="6191252" y="3500438"/>
            <a:ext cx="21124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Ateliers solidaires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860" y="656648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983567" y="3789363"/>
            <a:ext cx="2882900" cy="1916112"/>
            <a:chOff x="4770" y="5968"/>
            <a:chExt cx="3405" cy="3017"/>
          </a:xfrm>
        </p:grpSpPr>
        <p:sp>
          <p:nvSpPr>
            <p:cNvPr id="12302" name="Text Box 11"/>
            <p:cNvSpPr txBox="1">
              <a:spLocks noChangeArrowheads="1"/>
            </p:cNvSpPr>
            <p:nvPr/>
          </p:nvSpPr>
          <p:spPr bwMode="auto">
            <a:xfrm>
              <a:off x="4770" y="6000"/>
              <a:ext cx="3405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fr-FR"/>
            </a:p>
          </p:txBody>
        </p:sp>
      </p:grp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1775884" y="2060576"/>
            <a:ext cx="2190749" cy="504825"/>
          </a:xfrm>
          <a:prstGeom prst="rect">
            <a:avLst/>
          </a:pr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fr-FR" sz="1100" b="1" dirty="0">
                <a:solidFill>
                  <a:srgbClr val="17365D"/>
                </a:solidFill>
                <a:latin typeface="Calibri" pitchFamily="34" charset="0"/>
              </a:rPr>
              <a:t>Le </a:t>
            </a:r>
            <a:r>
              <a:rPr lang="fr-FR" sz="1400" b="1" dirty="0">
                <a:solidFill>
                  <a:srgbClr val="17365D"/>
                </a:solidFill>
                <a:latin typeface="Calibri" pitchFamily="34" charset="0"/>
              </a:rPr>
              <a:t>développement</a:t>
            </a:r>
            <a:r>
              <a:rPr lang="fr-FR" sz="1100" b="1" dirty="0">
                <a:solidFill>
                  <a:srgbClr val="17365D"/>
                </a:solidFill>
                <a:latin typeface="Calibri" pitchFamily="34" charset="0"/>
              </a:rPr>
              <a:t> </a:t>
            </a:r>
            <a:r>
              <a:rPr lang="fr-FR" sz="1400" b="1" dirty="0">
                <a:solidFill>
                  <a:srgbClr val="17365D"/>
                </a:solidFill>
                <a:latin typeface="Calibri" pitchFamily="34" charset="0"/>
              </a:rPr>
              <a:t>durable</a:t>
            </a:r>
            <a:endParaRPr lang="fr-FR" sz="1400" dirty="0"/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auto">
          <a:xfrm>
            <a:off x="4464051" y="4868864"/>
            <a:ext cx="2015067" cy="288925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fr-FR" sz="1600" b="1" dirty="0">
                <a:solidFill>
                  <a:srgbClr val="17365D"/>
                </a:solidFill>
                <a:latin typeface="Calibri" pitchFamily="34" charset="0"/>
              </a:rPr>
              <a:t>SANTE</a:t>
            </a:r>
            <a:endParaRPr lang="fr-FR" sz="1600" dirty="0"/>
          </a:p>
        </p:txBody>
      </p:sp>
      <p:pic>
        <p:nvPicPr>
          <p:cNvPr id="12299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367" y="4724400"/>
            <a:ext cx="174413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1" y="2781300"/>
            <a:ext cx="20108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ZoneTexte 22"/>
          <p:cNvSpPr txBox="1">
            <a:spLocks noChangeArrowheads="1"/>
          </p:cNvSpPr>
          <p:nvPr/>
        </p:nvSpPr>
        <p:spPr bwMode="auto">
          <a:xfrm>
            <a:off x="3312585" y="549275"/>
            <a:ext cx="441536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altLang="fr-FR" sz="2400"/>
          </a:p>
          <a:p>
            <a:r>
              <a:rPr lang="fr-FR" altLang="fr-FR" sz="2400"/>
              <a:t> </a:t>
            </a:r>
            <a:r>
              <a:rPr lang="fr-FR" altLang="fr-FR" sz="2400">
                <a:solidFill>
                  <a:srgbClr val="FF0000"/>
                </a:solidFill>
              </a:rPr>
              <a:t>Pratique associative</a:t>
            </a:r>
            <a:endParaRPr lang="fr-FR" altLang="fr-FR" sz="2400"/>
          </a:p>
        </p:txBody>
      </p:sp>
      <p:sp>
        <p:nvSpPr>
          <p:cNvPr id="12297" name="ZoneTexte 18"/>
          <p:cNvSpPr txBox="1">
            <a:spLocks noChangeArrowheads="1"/>
          </p:cNvSpPr>
          <p:nvPr/>
        </p:nvSpPr>
        <p:spPr bwMode="auto">
          <a:xfrm>
            <a:off x="8591551" y="3141664"/>
            <a:ext cx="172931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Atelier land art</a:t>
            </a:r>
          </a:p>
        </p:txBody>
      </p:sp>
      <p:pic>
        <p:nvPicPr>
          <p:cNvPr id="20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1196753"/>
            <a:ext cx="294512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2" descr="\\DLINK-257350\Volume_2\Partage\SAISONS USEP\saison 2016-2017\Photos\Raid Nature\RN SQY du 21 mars 2016\groupe vél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1844675"/>
            <a:ext cx="3073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\\DLINK-257350\Volume_2\Partage\SAISONS USEP\saison 2016-2017\Photos\Remu-méninge\IMG_45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4149725"/>
            <a:ext cx="288078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ZoneTexte 22"/>
          <p:cNvSpPr txBox="1">
            <a:spLocks noChangeArrowheads="1"/>
          </p:cNvSpPr>
          <p:nvPr/>
        </p:nvSpPr>
        <p:spPr bwMode="auto">
          <a:xfrm>
            <a:off x="7056967" y="5949951"/>
            <a:ext cx="24955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Atelier Remue-méninges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 animBg="1"/>
      <p:bldP spid="1946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351" y="617249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38601" y="3789363"/>
            <a:ext cx="2882900" cy="1916112"/>
            <a:chOff x="4770" y="5968"/>
            <a:chExt cx="3405" cy="3017"/>
          </a:xfrm>
        </p:grpSpPr>
        <p:sp>
          <p:nvSpPr>
            <p:cNvPr id="13326" name="Text Box 11"/>
            <p:cNvSpPr txBox="1">
              <a:spLocks noChangeArrowheads="1"/>
            </p:cNvSpPr>
            <p:nvPr/>
          </p:nvSpPr>
          <p:spPr bwMode="auto">
            <a:xfrm>
              <a:off x="4770" y="6000"/>
              <a:ext cx="3405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fr-FR"/>
            </a:p>
          </p:txBody>
        </p:sp>
      </p:grp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2351617" y="1989138"/>
            <a:ext cx="1701800" cy="215900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fr-FR" sz="1100" b="1" dirty="0">
                <a:solidFill>
                  <a:srgbClr val="FFFF00"/>
                </a:solidFill>
                <a:latin typeface="Calibri" pitchFamily="34" charset="0"/>
              </a:rPr>
              <a:t>SECURITE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2571751" y="4143375"/>
            <a:ext cx="1701800" cy="21590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fr-FR" sz="1100" b="1" dirty="0">
                <a:solidFill>
                  <a:srgbClr val="17365D"/>
                </a:solidFill>
                <a:latin typeface="Calibri" pitchFamily="34" charset="0"/>
              </a:rPr>
              <a:t> CULTURE</a:t>
            </a:r>
            <a:endParaRPr lang="fr-FR" dirty="0"/>
          </a:p>
        </p:txBody>
      </p:sp>
      <p:pic>
        <p:nvPicPr>
          <p:cNvPr id="12294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714875"/>
            <a:ext cx="1280584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1" y="2492375"/>
            <a:ext cx="1631951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ZoneTexte 22"/>
          <p:cNvSpPr txBox="1">
            <a:spLocks noChangeArrowheads="1"/>
          </p:cNvSpPr>
          <p:nvPr/>
        </p:nvSpPr>
        <p:spPr bwMode="auto">
          <a:xfrm>
            <a:off x="3312585" y="549275"/>
            <a:ext cx="441536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altLang="fr-FR" sz="2400"/>
          </a:p>
          <a:p>
            <a:r>
              <a:rPr lang="fr-FR" altLang="fr-FR" sz="2400"/>
              <a:t> </a:t>
            </a:r>
            <a:r>
              <a:rPr lang="fr-FR" altLang="fr-FR" sz="2400">
                <a:solidFill>
                  <a:srgbClr val="FF0000"/>
                </a:solidFill>
              </a:rPr>
              <a:t>Pratique associative</a:t>
            </a:r>
            <a:endParaRPr lang="fr-FR" altLang="fr-FR" sz="2400"/>
          </a:p>
        </p:txBody>
      </p:sp>
      <p:sp>
        <p:nvSpPr>
          <p:cNvPr id="18" name="Rectangle à coins arrondis 17"/>
          <p:cNvSpPr/>
          <p:nvPr/>
        </p:nvSpPr>
        <p:spPr>
          <a:xfrm>
            <a:off x="2682284" y="2166244"/>
            <a:ext cx="204383" cy="941189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298" name="Picture 18" descr="\\DLINK-257350\Volume_2\Partage\SAISONS USEP\saison 2016-2017\Photos\Opposition-Raquette\IMG_40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433" y="1484313"/>
            <a:ext cx="305646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9" descr="\\DLINK-257350\Volume_2\Partage\SAISONS USEP\saison 2016-2017\Photos\Grimpe Rando\05-07-16\IMG_54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533" y="3789363"/>
            <a:ext cx="3327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" descr="\\DLINK-257350\Volume_2\Partage\SAISONS USEP\saison 2016-2017\Photos\Jeux Nautique\IMG_53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143375"/>
            <a:ext cx="3073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 descr="\\DLINK-257350\Volume_2\Partage\SAISONS USEP\saison 2016-2017\Photos\Roller\IMG_509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567" y="1125538"/>
            <a:ext cx="3071284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uild="p" animBg="1"/>
      <p:bldP spid="1946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620" y="626486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63751" y="4437063"/>
            <a:ext cx="4857749" cy="1268412"/>
            <a:chOff x="4770" y="5968"/>
            <a:chExt cx="3405" cy="3017"/>
          </a:xfrm>
        </p:grpSpPr>
        <p:sp>
          <p:nvSpPr>
            <p:cNvPr id="14350" name="Text Box 11"/>
            <p:cNvSpPr txBox="1">
              <a:spLocks noChangeArrowheads="1"/>
            </p:cNvSpPr>
            <p:nvPr/>
          </p:nvSpPr>
          <p:spPr bwMode="auto">
            <a:xfrm>
              <a:off x="4770" y="6000"/>
              <a:ext cx="3405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fr-FR"/>
            </a:p>
          </p:txBody>
        </p:sp>
      </p:grp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1775885" y="2060575"/>
            <a:ext cx="2112433" cy="361950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fr-FR" sz="1400" b="1" dirty="0">
                <a:solidFill>
                  <a:srgbClr val="17365D"/>
                </a:solidFill>
                <a:latin typeface="Calibri" pitchFamily="34" charset="0"/>
              </a:rPr>
              <a:t>CITOYENNETE</a:t>
            </a:r>
            <a:endParaRPr lang="fr-FR" sz="1400" dirty="0"/>
          </a:p>
        </p:txBody>
      </p:sp>
      <p:pic>
        <p:nvPicPr>
          <p:cNvPr id="14341" name="Picture 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517" y="2492375"/>
            <a:ext cx="219286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ZoneTexte 22"/>
          <p:cNvSpPr txBox="1">
            <a:spLocks noChangeArrowheads="1"/>
          </p:cNvSpPr>
          <p:nvPr/>
        </p:nvSpPr>
        <p:spPr bwMode="auto">
          <a:xfrm>
            <a:off x="3312585" y="549275"/>
            <a:ext cx="441536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altLang="fr-FR" sz="2400"/>
          </a:p>
          <a:p>
            <a:r>
              <a:rPr lang="fr-FR" altLang="fr-FR" sz="2400"/>
              <a:t> </a:t>
            </a:r>
            <a:r>
              <a:rPr lang="fr-FR" altLang="fr-FR" sz="2400">
                <a:solidFill>
                  <a:srgbClr val="FF0000"/>
                </a:solidFill>
              </a:rPr>
              <a:t>Pratique associative</a:t>
            </a:r>
            <a:endParaRPr lang="fr-FR" altLang="fr-FR" sz="2400"/>
          </a:p>
        </p:txBody>
      </p:sp>
      <p:sp>
        <p:nvSpPr>
          <p:cNvPr id="18" name="Rectangle à coins arrondis 17"/>
          <p:cNvSpPr/>
          <p:nvPr/>
        </p:nvSpPr>
        <p:spPr>
          <a:xfrm>
            <a:off x="2682284" y="2166244"/>
            <a:ext cx="204383" cy="941189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44" name="Picture 4" descr="\\DLINK-257350\Volume_2\Partage\SAISONS USEP\saison 2014-2015\Photos\A l'usep le Sport ça se vie\Remue méninges\Photos\IMG_25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2" y="1773239"/>
            <a:ext cx="3168649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1488018" y="3716339"/>
            <a:ext cx="547158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En assemblée d’enfants, on apprend :</a:t>
            </a:r>
          </a:p>
        </p:txBody>
      </p:sp>
      <p:pic>
        <p:nvPicPr>
          <p:cNvPr id="14346" name="Picture 2" descr="\\DLINK-257350\Volume_2\Partage\SAISONS USEP\saison 2016-2017\Photos\Jeux d'Antan\Rambouillet\IMG_43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218" y="4149725"/>
            <a:ext cx="3151716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ZoneTexte 27"/>
          <p:cNvSpPr txBox="1">
            <a:spLocks noChangeArrowheads="1"/>
          </p:cNvSpPr>
          <p:nvPr/>
        </p:nvSpPr>
        <p:spPr bwMode="auto">
          <a:xfrm>
            <a:off x="7056967" y="5949950"/>
            <a:ext cx="364701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Assumer les différents rôles</a:t>
            </a: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1488017" y="4292600"/>
            <a:ext cx="508846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/>
              <a:t>Gérer  l’association USEP de l’école</a:t>
            </a:r>
          </a:p>
          <a:p>
            <a:r>
              <a:rPr lang="fr-FR" sz="1600" dirty="0"/>
              <a:t>Organiser et encadrer des rencontres</a:t>
            </a:r>
          </a:p>
        </p:txBody>
      </p:sp>
      <p:pic>
        <p:nvPicPr>
          <p:cNvPr id="14349" name="Picture 3" descr="\\DLINK-257350\Volume_2\Partage\SAISONS USEP\saison 2016-2017\Photos\Mon Euro 2016\IMG_52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184" y="1773238"/>
            <a:ext cx="307128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0566" y="644959"/>
            <a:ext cx="10272183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fr-FR" b="1" u="sng" dirty="0">
              <a:solidFill>
                <a:srgbClr val="00B050"/>
              </a:solidFill>
            </a:endParaRPr>
          </a:p>
        </p:txBody>
      </p:sp>
      <p:sp>
        <p:nvSpPr>
          <p:cNvPr id="15363" name="ZoneTexte 14"/>
          <p:cNvSpPr txBox="1">
            <a:spLocks noChangeArrowheads="1"/>
          </p:cNvSpPr>
          <p:nvPr/>
        </p:nvSpPr>
        <p:spPr bwMode="auto">
          <a:xfrm>
            <a:off x="1295400" y="4797425"/>
            <a:ext cx="45127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400"/>
              <a:t>Projet Rats des villes/ Rats des Champs</a:t>
            </a:r>
          </a:p>
          <a:p>
            <a:endParaRPr lang="fr-FR" altLang="fr-FR"/>
          </a:p>
        </p:txBody>
      </p:sp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1714500" y="1928813"/>
            <a:ext cx="942975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400" b="1" u="sng">
                <a:solidFill>
                  <a:srgbClr val="00B050"/>
                </a:solidFill>
                <a:latin typeface="Calibri" pitchFamily="34" charset="0"/>
              </a:rPr>
              <a:t>… l’aboutissement d’un projet sportif et éducatif</a:t>
            </a:r>
          </a:p>
        </p:txBody>
      </p:sp>
      <p:pic>
        <p:nvPicPr>
          <p:cNvPr id="15365" name="Picture 8" descr="\\DLINK-257350\Volume_2\Partage\SAISONS USEP\saison 2016-2017\Photos\Classe reporter\2016-06-30 15.30.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618" y="2708275"/>
            <a:ext cx="371263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6864351" y="4941889"/>
            <a:ext cx="268816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Projet Classe reporter</a:t>
            </a:r>
          </a:p>
        </p:txBody>
      </p:sp>
      <p:pic>
        <p:nvPicPr>
          <p:cNvPr id="15367" name="Picture 9" descr="\\DLINK-257350\Volume_2\Partage\SAISONS USEP\saison 2016-2017\Photos\Rats de Villes-Rats des Champs\IMG_5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518" y="2600325"/>
            <a:ext cx="3841749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sport scolaire de lecole publique - avec point en desso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1" y="692150"/>
            <a:ext cx="863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145" y="596323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38601" y="3789363"/>
            <a:ext cx="2882900" cy="1916112"/>
            <a:chOff x="4770" y="5968"/>
            <a:chExt cx="3405" cy="3017"/>
          </a:xfrm>
        </p:grpSpPr>
        <p:sp>
          <p:nvSpPr>
            <p:cNvPr id="16391" name="Text Box 11"/>
            <p:cNvSpPr txBox="1">
              <a:spLocks noChangeArrowheads="1"/>
            </p:cNvSpPr>
            <p:nvPr/>
          </p:nvSpPr>
          <p:spPr bwMode="auto">
            <a:xfrm>
              <a:off x="4770" y="6000"/>
              <a:ext cx="3405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fr-FR"/>
            </a:p>
          </p:txBody>
        </p:sp>
      </p:grpSp>
      <p:sp>
        <p:nvSpPr>
          <p:cNvPr id="16388" name="ZoneTexte 22"/>
          <p:cNvSpPr txBox="1">
            <a:spLocks noChangeArrowheads="1"/>
          </p:cNvSpPr>
          <p:nvPr/>
        </p:nvSpPr>
        <p:spPr bwMode="auto">
          <a:xfrm>
            <a:off x="1775884" y="1196976"/>
            <a:ext cx="96604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/>
              <a:t> </a:t>
            </a:r>
            <a:r>
              <a:rPr lang="fr-FR" altLang="fr-FR" sz="2400">
                <a:solidFill>
                  <a:srgbClr val="FF0000"/>
                </a:solidFill>
              </a:rPr>
              <a:t>La formation </a:t>
            </a:r>
            <a:r>
              <a:rPr lang="fr-FR" altLang="fr-FR" sz="2400"/>
              <a:t>initiale et continue des enseignants.</a:t>
            </a:r>
          </a:p>
        </p:txBody>
      </p:sp>
      <p:pic>
        <p:nvPicPr>
          <p:cNvPr id="15367" name="Picture 5" descr="\\DLINK-257350\Volume_2\Partage\SAISONS USEP\saison 2015-2016\Délégation\accueil des PES\Photos\Moisson sept 2015\IMG_38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638" y="1772816"/>
            <a:ext cx="6463207" cy="363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0" name="ZoneTexte 5"/>
          <p:cNvSpPr txBox="1">
            <a:spLocks noChangeArrowheads="1"/>
          </p:cNvSpPr>
          <p:nvPr/>
        </p:nvSpPr>
        <p:spPr bwMode="auto">
          <a:xfrm>
            <a:off x="4656666" y="5516563"/>
            <a:ext cx="31432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000">
                <a:latin typeface="Calibri" pitchFamily="34" charset="0"/>
              </a:rPr>
              <a:t>Formation des PES.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0284" y="681904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38601" y="3789363"/>
            <a:ext cx="2882900" cy="1916112"/>
            <a:chOff x="4770" y="5968"/>
            <a:chExt cx="3405" cy="3017"/>
          </a:xfrm>
        </p:grpSpPr>
        <p:sp>
          <p:nvSpPr>
            <p:cNvPr id="17422" name="Text Box 11"/>
            <p:cNvSpPr txBox="1">
              <a:spLocks noChangeArrowheads="1"/>
            </p:cNvSpPr>
            <p:nvPr/>
          </p:nvSpPr>
          <p:spPr bwMode="auto">
            <a:xfrm>
              <a:off x="4770" y="6000"/>
              <a:ext cx="3405" cy="2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altLang="fr-FR"/>
            </a:p>
          </p:txBody>
        </p:sp>
      </p:grpSp>
      <p:sp>
        <p:nvSpPr>
          <p:cNvPr id="17412" name="ZoneTexte 22"/>
          <p:cNvSpPr txBox="1">
            <a:spLocks noChangeArrowheads="1"/>
          </p:cNvSpPr>
          <p:nvPr/>
        </p:nvSpPr>
        <p:spPr bwMode="auto">
          <a:xfrm>
            <a:off x="3888317" y="981076"/>
            <a:ext cx="476461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>
                <a:solidFill>
                  <a:srgbClr val="FF0000"/>
                </a:solidFill>
              </a:rPr>
              <a:t>Des outils pédagogiques</a:t>
            </a:r>
          </a:p>
        </p:txBody>
      </p:sp>
      <p:sp>
        <p:nvSpPr>
          <p:cNvPr id="17413" name="AutoShape 2" descr="page de couverture mon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pic>
        <p:nvPicPr>
          <p:cNvPr id="17414" name="Picture 4" descr="page de couverture m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867" y="1971676"/>
            <a:ext cx="143933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www.u-s-e-p.org/images/pse/da/couv%20esprit%20sporti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1" y="1971675"/>
            <a:ext cx="15367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918" y="1196975"/>
            <a:ext cx="215476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97794" y="4013501"/>
            <a:ext cx="187714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6311" y="1319502"/>
            <a:ext cx="26289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ZoneTexte 13"/>
          <p:cNvSpPr txBox="1">
            <a:spLocks noChangeArrowheads="1"/>
          </p:cNvSpPr>
          <p:nvPr/>
        </p:nvSpPr>
        <p:spPr bwMode="auto">
          <a:xfrm>
            <a:off x="5520267" y="5949950"/>
            <a:ext cx="249555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/>
              <a:t> </a:t>
            </a:r>
            <a:endParaRPr lang="fr-FR" altLang="fr-FR" sz="1400"/>
          </a:p>
        </p:txBody>
      </p:sp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651" y="4292600"/>
            <a:ext cx="232198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818" y="4365625"/>
            <a:ext cx="324273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Ordre du jour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Présentation de l’UNSS et de l’USEP </a:t>
            </a:r>
            <a:r>
              <a:rPr lang="fr-FR"/>
              <a:t>et partages </a:t>
            </a:r>
            <a:r>
              <a:rPr lang="fr-FR" dirty="0"/>
              <a:t>d’expériences</a:t>
            </a:r>
          </a:p>
          <a:p>
            <a:endParaRPr lang="fr-FR" dirty="0"/>
          </a:p>
          <a:p>
            <a:r>
              <a:rPr lang="fr-FR" dirty="0"/>
              <a:t>Questions – réponses avec les clubs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16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8082" y="668770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altLang="fr-FR" b="1" i="1" u="sng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435" name="ZoneTexte 22"/>
          <p:cNvSpPr txBox="1">
            <a:spLocks noChangeArrowheads="1"/>
          </p:cNvSpPr>
          <p:nvPr/>
        </p:nvSpPr>
        <p:spPr bwMode="auto">
          <a:xfrm>
            <a:off x="1775885" y="836613"/>
            <a:ext cx="9715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>
                <a:solidFill>
                  <a:srgbClr val="FF0000"/>
                </a:solidFill>
              </a:rPr>
              <a:t> Les projets départementaux de la DSDEN</a:t>
            </a:r>
          </a:p>
          <a:p>
            <a:endParaRPr lang="fr-FR" altLang="fr-FR" sz="2400"/>
          </a:p>
        </p:txBody>
      </p:sp>
      <p:sp>
        <p:nvSpPr>
          <p:cNvPr id="18436" name="AutoShape 2" descr="page de couverture mon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8437" name="ZoneTexte 14"/>
          <p:cNvSpPr txBox="1">
            <a:spLocks noChangeArrowheads="1"/>
          </p:cNvSpPr>
          <p:nvPr/>
        </p:nvSpPr>
        <p:spPr bwMode="auto">
          <a:xfrm>
            <a:off x="7727951" y="3068639"/>
            <a:ext cx="400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 i="1" u="sng">
                <a:solidFill>
                  <a:srgbClr val="7030A0"/>
                </a:solidFill>
              </a:rPr>
              <a:t>Rencontre départementale Escrime</a:t>
            </a:r>
          </a:p>
        </p:txBody>
      </p:sp>
      <p:sp>
        <p:nvSpPr>
          <p:cNvPr id="18438" name="ZoneTexte 15"/>
          <p:cNvSpPr txBox="1">
            <a:spLocks noChangeArrowheads="1"/>
          </p:cNvSpPr>
          <p:nvPr/>
        </p:nvSpPr>
        <p:spPr bwMode="auto">
          <a:xfrm>
            <a:off x="5135033" y="3429000"/>
            <a:ext cx="2209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 i="1" u="sng">
                <a:solidFill>
                  <a:srgbClr val="7030A0"/>
                </a:solidFill>
              </a:rPr>
              <a:t>Rencontre Tennis</a:t>
            </a:r>
          </a:p>
        </p:txBody>
      </p:sp>
      <p:pic>
        <p:nvPicPr>
          <p:cNvPr id="18439" name="rg_hi" descr="http://t2.gstatic.com/images?q=tbn:ANd9GcRIzzTEU2TaiFKOOvtA8QEJzDJ9LjeJ7ZWwYo9yWENRj8EMDcqmN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267" y="3716338"/>
            <a:ext cx="75353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517" y="3500438"/>
            <a:ext cx="101388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ZoneTexte 5"/>
          <p:cNvSpPr txBox="1">
            <a:spLocks noChangeArrowheads="1"/>
          </p:cNvSpPr>
          <p:nvPr/>
        </p:nvSpPr>
        <p:spPr bwMode="auto">
          <a:xfrm>
            <a:off x="1583267" y="3716338"/>
            <a:ext cx="297603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 i="1" u="sng">
                <a:solidFill>
                  <a:srgbClr val="7030A0"/>
                </a:solidFill>
              </a:rPr>
              <a:t>Rencontre « Faites du golf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772816"/>
            <a:ext cx="2789253" cy="156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94" y="1988840"/>
            <a:ext cx="2409933" cy="1355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67" y="1484784"/>
            <a:ext cx="2434939" cy="1369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883" y="4581128"/>
            <a:ext cx="2574163" cy="1447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51" name="Picture 19" descr="\\DLINK-257350\Volume_2\Partage\SAISONS USEP\saison 2016-2017\Photos\Mon Euro 2016\IMG_523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246" y="4221088"/>
            <a:ext cx="307234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47" name="Imag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434" y="5589589"/>
            <a:ext cx="861484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ZoneTexte 5"/>
          <p:cNvSpPr txBox="1">
            <a:spLocks noChangeArrowheads="1"/>
          </p:cNvSpPr>
          <p:nvPr/>
        </p:nvSpPr>
        <p:spPr bwMode="auto">
          <a:xfrm>
            <a:off x="9264651" y="6021388"/>
            <a:ext cx="180974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 i="1" u="sng">
                <a:solidFill>
                  <a:srgbClr val="7030A0"/>
                </a:solidFill>
              </a:rPr>
              <a:t>Mon euro 2016</a:t>
            </a:r>
          </a:p>
        </p:txBody>
      </p:sp>
      <p:sp>
        <p:nvSpPr>
          <p:cNvPr id="18449" name="ZoneTexte 5"/>
          <p:cNvSpPr txBox="1">
            <a:spLocks noChangeArrowheads="1"/>
          </p:cNvSpPr>
          <p:nvPr/>
        </p:nvSpPr>
        <p:spPr bwMode="auto">
          <a:xfrm>
            <a:off x="5810251" y="6000750"/>
            <a:ext cx="180974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 i="1" u="sng">
                <a:solidFill>
                  <a:srgbClr val="7030A0"/>
                </a:solidFill>
              </a:rPr>
              <a:t>Jeux nautiques</a:t>
            </a:r>
          </a:p>
        </p:txBody>
      </p:sp>
      <p:pic>
        <p:nvPicPr>
          <p:cNvPr id="18450" name="Picture 1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1" y="5929314"/>
            <a:ext cx="114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619251" y="5929314"/>
            <a:ext cx="291253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fr-FR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452" name="ZoneTexte 15"/>
          <p:cNvSpPr txBox="1">
            <a:spLocks noChangeArrowheads="1"/>
          </p:cNvSpPr>
          <p:nvPr/>
        </p:nvSpPr>
        <p:spPr bwMode="auto">
          <a:xfrm>
            <a:off x="1524001" y="6000751"/>
            <a:ext cx="29527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 i="1" u="sng">
                <a:solidFill>
                  <a:srgbClr val="7030A0"/>
                </a:solidFill>
              </a:rPr>
              <a:t>Rencontre Le vélo à l’école</a:t>
            </a:r>
          </a:p>
        </p:txBody>
      </p:sp>
      <p:pic>
        <p:nvPicPr>
          <p:cNvPr id="23" name="Picture 2" descr="\\DLINK-257350\Volume_2\Partage\SAISONS USEP\saison 2015-2016\Activités\Cyclo\Dossiers 2016\photos\IMG_494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70" y="4357694"/>
            <a:ext cx="285933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54" name="Picture 2" descr="logoc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1" y="5429250"/>
            <a:ext cx="11133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485" y="4076700"/>
            <a:ext cx="857249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3653" y="724188"/>
            <a:ext cx="10996083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fr-FR" altLang="fr-FR" b="1" i="1" u="sng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fr-FR" altLang="fr-FR" b="1" i="1" u="sng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9459" name="Image 3" descr="\\DLINK-257350\Volume_2\Partage\SAISONS USEP\saison 2016-2017\Photos\Handball\2017-07-06\IMG_7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526" y="1352839"/>
            <a:ext cx="422486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florence\Dropbox\saison 2016-2017\Photos\Handball\2017-07-06\IMG_7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37" y="1067810"/>
            <a:ext cx="5588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180137" y="378705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Handballons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nous</a:t>
            </a:r>
          </a:p>
        </p:txBody>
      </p:sp>
      <p:sp>
        <p:nvSpPr>
          <p:cNvPr id="19462" name="Sous-titre 2"/>
          <p:cNvSpPr>
            <a:spLocks noGrp="1"/>
          </p:cNvSpPr>
          <p:nvPr>
            <p:ph type="subTitle" idx="1"/>
          </p:nvPr>
        </p:nvSpPr>
        <p:spPr>
          <a:xfrm>
            <a:off x="1822066" y="5234709"/>
            <a:ext cx="8534400" cy="1752600"/>
          </a:xfrm>
        </p:spPr>
        <p:txBody>
          <a:bodyPr/>
          <a:lstStyle/>
          <a:p>
            <a:r>
              <a:rPr lang="fr-FR" dirty="0"/>
              <a:t>à Aubergenville,</a:t>
            </a:r>
          </a:p>
          <a:p>
            <a:r>
              <a:rPr lang="fr-FR" sz="2000" dirty="0"/>
              <a:t>6 classes d’Aubergenville et de </a:t>
            </a:r>
            <a:r>
              <a:rPr lang="fr-FR" sz="2000" dirty="0" err="1"/>
              <a:t>Bazemont</a:t>
            </a:r>
            <a:endParaRPr lang="fr-FR" sz="2000" dirty="0"/>
          </a:p>
          <a:p>
            <a:r>
              <a:rPr lang="fr-FR" sz="2000" dirty="0"/>
              <a:t>122 enfants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00063"/>
            <a:ext cx="10272184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428751" y="1107848"/>
            <a:ext cx="95334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fr-FR" sz="1400" b="1" u="sng" dirty="0">
                <a:latin typeface="+mn-lt"/>
                <a:ea typeface="Times New Roman" pitchFamily="18" charset="0"/>
                <a:cs typeface="Arial" pitchFamily="34" charset="0"/>
              </a:rPr>
              <a:t>La rencontre s'articule autour de 6 ateliers</a:t>
            </a:r>
          </a:p>
          <a:p>
            <a:pPr algn="ctr">
              <a:tabLst>
                <a:tab pos="228600" algn="l"/>
              </a:tabLst>
              <a:defRPr/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ctr">
              <a:tabLst>
                <a:tab pos="228600" algn="l"/>
              </a:tabLst>
              <a:defRPr/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ctr">
              <a:buFontTx/>
              <a:buChar char="•"/>
              <a:tabLst>
                <a:tab pos="228600" algn="l"/>
              </a:tabLst>
              <a:defRPr/>
            </a:pPr>
            <a:r>
              <a:rPr lang="fr-FR" sz="1400" dirty="0">
                <a:latin typeface="+mn-lt"/>
                <a:ea typeface="Times New Roman" pitchFamily="18" charset="0"/>
                <a:cs typeface="Arial" pitchFamily="34" charset="0"/>
              </a:rPr>
              <a:t>Des matchs (poules de 3 équipes) de  8 minutes  pour les 3 jeux collectifs proposés.</a:t>
            </a:r>
          </a:p>
          <a:p>
            <a:pPr algn="ctr">
              <a:buFontTx/>
              <a:buChar char="•"/>
              <a:tabLst>
                <a:tab pos="228600" algn="l"/>
              </a:tabLst>
              <a:defRPr/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ctr">
              <a:buFontTx/>
              <a:buChar char="•"/>
              <a:tabLst>
                <a:tab pos="228600" algn="l"/>
              </a:tabLst>
              <a:defRPr/>
            </a:pPr>
            <a:r>
              <a:rPr lang="fr-FR" sz="1400" dirty="0">
                <a:latin typeface="+mn-lt"/>
                <a:ea typeface="Times New Roman" pitchFamily="18" charset="0"/>
                <a:cs typeface="Arial" pitchFamily="34" charset="0"/>
              </a:rPr>
              <a:t>Des situations ou relais (poules de 3 équipes) liés aux jeux collectifs présentés d'une durée identique à celle des matchs.</a:t>
            </a:r>
          </a:p>
          <a:p>
            <a:pPr algn="ctr">
              <a:buFontTx/>
              <a:buChar char="•"/>
              <a:tabLst>
                <a:tab pos="228600" algn="l"/>
              </a:tabLst>
              <a:defRPr/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fr-FR" sz="1400" b="1" dirty="0">
                <a:latin typeface="+mn-lt"/>
                <a:ea typeface="Times New Roman" pitchFamily="18" charset="0"/>
                <a:cs typeface="Arial" pitchFamily="34" charset="0"/>
              </a:rPr>
              <a:t>Les équipes sont mixtes et homogènes.</a:t>
            </a:r>
            <a:endParaRPr lang="fr-FR" sz="1400" dirty="0">
              <a:latin typeface="+mn-lt"/>
              <a:cs typeface="Arial" pitchFamily="34" charset="0"/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fr-FR" sz="1400" b="1" dirty="0">
                <a:latin typeface="+mn-lt"/>
                <a:ea typeface="Times New Roman" pitchFamily="18" charset="0"/>
                <a:cs typeface="Arial" pitchFamily="34" charset="0"/>
              </a:rPr>
              <a:t>Les enfants sont tour à tour joueurs, secrétaires et arbitres.</a:t>
            </a:r>
            <a:endParaRPr lang="fr-FR" sz="1400" dirty="0">
              <a:latin typeface="+mn-lt"/>
              <a:cs typeface="Arial" pitchFamily="34" charset="0"/>
            </a:endParaRPr>
          </a:p>
          <a:p>
            <a:pPr algn="ctr">
              <a:tabLst>
                <a:tab pos="228600" algn="l"/>
              </a:tabLst>
              <a:defRPr/>
            </a:pPr>
            <a:endParaRPr lang="fr-FR" sz="1400" dirty="0">
              <a:latin typeface="+mn-lt"/>
              <a:cs typeface="Arial" pitchFamily="34" charset="0"/>
            </a:endParaRPr>
          </a:p>
        </p:txBody>
      </p:sp>
      <p:pic>
        <p:nvPicPr>
          <p:cNvPr id="20484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8251" y="571501"/>
            <a:ext cx="1041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714376"/>
            <a:ext cx="990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ZoneTexte 6"/>
          <p:cNvSpPr txBox="1">
            <a:spLocks noChangeArrowheads="1"/>
          </p:cNvSpPr>
          <p:nvPr/>
        </p:nvSpPr>
        <p:spPr bwMode="auto">
          <a:xfrm>
            <a:off x="1238252" y="5643564"/>
            <a:ext cx="31686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Relais dribble</a:t>
            </a:r>
          </a:p>
        </p:txBody>
      </p:sp>
      <p:pic>
        <p:nvPicPr>
          <p:cNvPr id="20487" name="Image 29" descr="C:\Users\florence\Dropbox\saison 2016-2017\Photos\Handball\2017-07-06\IMG_71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143251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ZoneTexte 6"/>
          <p:cNvSpPr txBox="1">
            <a:spLocks noChangeArrowheads="1"/>
          </p:cNvSpPr>
          <p:nvPr/>
        </p:nvSpPr>
        <p:spPr bwMode="auto">
          <a:xfrm>
            <a:off x="4667252" y="5786439"/>
            <a:ext cx="31686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L’horloge</a:t>
            </a:r>
          </a:p>
        </p:txBody>
      </p:sp>
      <p:pic>
        <p:nvPicPr>
          <p:cNvPr id="20489" name="Image 31" descr="C:\Users\florence\Dropbox\saison 2016-2017\Photos\Handball\2017-07-06\IMG_71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0" y="3357563"/>
            <a:ext cx="3048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32" descr="C:\Users\florence\Dropbox\saison 2016-2017\Photos\Handball\2017-07-06\IMG_716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1" y="3357563"/>
            <a:ext cx="345863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ZoneTexte 6"/>
          <p:cNvSpPr txBox="1">
            <a:spLocks noChangeArrowheads="1"/>
          </p:cNvSpPr>
          <p:nvPr/>
        </p:nvSpPr>
        <p:spPr bwMode="auto">
          <a:xfrm>
            <a:off x="7715251" y="5643563"/>
            <a:ext cx="364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Atelier tir sur cible avec handicap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00063"/>
            <a:ext cx="10272184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1507" name="Image 47" descr="C:\Users\florence\Dropbox\saison 2016-2017\Photos\Handball\2017-07-06\IMG_71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017" y="692150"/>
            <a:ext cx="3810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 49" descr="C:\Users\florence\Dropbox\saison 2016-2017\Photos\Handball\2017-07-06\IMG_71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384" y="4076700"/>
            <a:ext cx="4095749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48" descr="C:\Users\florence\Dropbox\saison 2016-2017\Photos\Handball\2017-07-06\IMG_7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1" y="908051"/>
            <a:ext cx="4663016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ZoneTexte 6"/>
          <p:cNvSpPr txBox="1">
            <a:spLocks noChangeArrowheads="1"/>
          </p:cNvSpPr>
          <p:nvPr/>
        </p:nvSpPr>
        <p:spPr bwMode="auto">
          <a:xfrm>
            <a:off x="1871133" y="4437064"/>
            <a:ext cx="316865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Mini-hand équitable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1" y="1844675"/>
            <a:ext cx="698923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01" y="1412875"/>
            <a:ext cx="403436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8418" y="666318"/>
            <a:ext cx="10272184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555" name="ZoneTexte 6"/>
          <p:cNvSpPr txBox="1">
            <a:spLocks noChangeArrowheads="1"/>
          </p:cNvSpPr>
          <p:nvPr/>
        </p:nvSpPr>
        <p:spPr bwMode="auto">
          <a:xfrm>
            <a:off x="1524000" y="5357814"/>
            <a:ext cx="316865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Tchouk-ball</a:t>
            </a:r>
          </a:p>
        </p:txBody>
      </p:sp>
      <p:pic>
        <p:nvPicPr>
          <p:cNvPr id="23556" name="Image 2" descr="C:\Users\florence\Dropbox\saison 2016-2017\Photos\Handball\2017-07-06\IMG_71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518" y="1125539"/>
            <a:ext cx="3524249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 3" descr="C:\Users\florence\Dropbox\saison 2016-2017\Photos\Handball\2017-07-06\IMG_71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1" y="1571625"/>
            <a:ext cx="5259916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ZoneTexte 6"/>
          <p:cNvSpPr txBox="1">
            <a:spLocks noChangeArrowheads="1"/>
          </p:cNvSpPr>
          <p:nvPr/>
        </p:nvSpPr>
        <p:spPr bwMode="auto">
          <a:xfrm>
            <a:off x="6864352" y="4868864"/>
            <a:ext cx="31686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Ballon capitaine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69424" y="694027"/>
            <a:ext cx="10272183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579" name="ZoneTexte 16"/>
          <p:cNvSpPr txBox="1">
            <a:spLocks noChangeArrowheads="1"/>
          </p:cNvSpPr>
          <p:nvPr/>
        </p:nvSpPr>
        <p:spPr bwMode="auto">
          <a:xfrm>
            <a:off x="2734733" y="1773238"/>
            <a:ext cx="619125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400" b="1" u="sng">
                <a:solidFill>
                  <a:srgbClr val="00B050"/>
                </a:solidFill>
                <a:latin typeface="Calibri" pitchFamily="34" charset="0"/>
              </a:rPr>
              <a:t>L’USEP 78, en chiffres…</a:t>
            </a:r>
          </a:p>
        </p:txBody>
      </p:sp>
      <p:sp>
        <p:nvSpPr>
          <p:cNvPr id="24580" name="ZoneTexte 15"/>
          <p:cNvSpPr txBox="1">
            <a:spLocks noChangeArrowheads="1"/>
          </p:cNvSpPr>
          <p:nvPr/>
        </p:nvSpPr>
        <p:spPr bwMode="auto">
          <a:xfrm>
            <a:off x="7823200" y="4149726"/>
            <a:ext cx="307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fr-FR" altLang="fr-FR" sz="1200" b="1" u="sng">
              <a:solidFill>
                <a:srgbClr val="5C85D6"/>
              </a:solidFill>
              <a:latin typeface="Franklin Gothic Book" pitchFamily="34" charset="0"/>
            </a:endParaRPr>
          </a:p>
          <a:p>
            <a:pPr eaLnBrk="1" hangingPunct="1"/>
            <a:endParaRPr lang="fr-FR" altLang="fr-FR" sz="1400">
              <a:solidFill>
                <a:srgbClr val="5C85D6"/>
              </a:solidFill>
              <a:latin typeface="Franklin Gothic Book" pitchFamily="34" charset="0"/>
            </a:endParaRPr>
          </a:p>
        </p:txBody>
      </p:sp>
      <p:sp>
        <p:nvSpPr>
          <p:cNvPr id="24581" name="Rectangle 17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sp>
        <p:nvSpPr>
          <p:cNvPr id="19462" name="ZoneTexte 15"/>
          <p:cNvSpPr txBox="1">
            <a:spLocks noChangeArrowheads="1"/>
          </p:cNvSpPr>
          <p:nvPr/>
        </p:nvSpPr>
        <p:spPr bwMode="auto">
          <a:xfrm>
            <a:off x="4095751" y="2500314"/>
            <a:ext cx="459316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endParaRPr lang="fr-FR" altLang="fr-FR" sz="1400">
              <a:solidFill>
                <a:srgbClr val="5C85D6"/>
              </a:solidFill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400">
                <a:latin typeface="Franklin Gothic Book" pitchFamily="34" charset="0"/>
              </a:rPr>
              <a:t> </a:t>
            </a:r>
            <a:r>
              <a:rPr lang="fr-FR" altLang="fr-FR" sz="2000" b="1">
                <a:latin typeface="Franklin Gothic Book" pitchFamily="34" charset="0"/>
              </a:rPr>
              <a:t>164 Associations</a:t>
            </a:r>
          </a:p>
          <a:p>
            <a:pPr eaLnBrk="1" hangingPunct="1">
              <a:buFont typeface="Wingdings" pitchFamily="2" charset="2"/>
              <a:buChar char="ü"/>
            </a:pPr>
            <a:endParaRPr lang="fr-FR" altLang="fr-FR" sz="2000" b="1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2000" b="1">
                <a:latin typeface="Franklin Gothic Book" pitchFamily="34" charset="0"/>
              </a:rPr>
              <a:t> 19 000 Enfants</a:t>
            </a:r>
          </a:p>
          <a:p>
            <a:pPr eaLnBrk="1" hangingPunct="1">
              <a:buFont typeface="Wingdings" pitchFamily="2" charset="2"/>
              <a:buChar char="ü"/>
            </a:pPr>
            <a:endParaRPr lang="fr-FR" altLang="fr-FR" sz="2000" b="1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2000" b="1">
                <a:latin typeface="Franklin Gothic Book" pitchFamily="34" charset="0"/>
              </a:rPr>
              <a:t> 1 000 Adultes</a:t>
            </a:r>
          </a:p>
          <a:p>
            <a:pPr eaLnBrk="1" hangingPunct="1">
              <a:buFont typeface="Wingdings" pitchFamily="2" charset="2"/>
              <a:buChar char="ü"/>
            </a:pPr>
            <a:endParaRPr lang="fr-FR" altLang="fr-FR" sz="2000" b="1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2000" b="1">
                <a:latin typeface="Franklin Gothic Book" pitchFamily="34" charset="0"/>
              </a:rPr>
              <a:t> 20</a:t>
            </a:r>
            <a:r>
              <a:rPr lang="fr-FR" altLang="fr-FR" sz="2000" b="1" baseline="30000">
                <a:latin typeface="Franklin Gothic Book" pitchFamily="34" charset="0"/>
              </a:rPr>
              <a:t>ème</a:t>
            </a:r>
            <a:r>
              <a:rPr lang="fr-FR" altLang="fr-FR" sz="2000" b="1">
                <a:latin typeface="Franklin Gothic Book" pitchFamily="34" charset="0"/>
              </a:rPr>
              <a:t>  de secteurs actifs</a:t>
            </a:r>
          </a:p>
          <a:p>
            <a:pPr eaLnBrk="1" hangingPunct="1">
              <a:buFont typeface="Wingdings" pitchFamily="2" charset="2"/>
              <a:buChar char="ü"/>
            </a:pPr>
            <a:endParaRPr lang="fr-FR" altLang="fr-FR" sz="2000">
              <a:solidFill>
                <a:srgbClr val="5C85D6"/>
              </a:solidFill>
              <a:latin typeface="Franklin Gothic Book" pitchFamily="34" charset="0"/>
            </a:endParaRPr>
          </a:p>
        </p:txBody>
      </p:sp>
      <p:sp>
        <p:nvSpPr>
          <p:cNvPr id="24583" name="Rectangle 1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fr-FR" altLang="fr-FR"/>
          </a:p>
        </p:txBody>
      </p:sp>
      <p:pic>
        <p:nvPicPr>
          <p:cNvPr id="24584" name="Picture 9" descr="sport scolaire de lecole publique - avec point en desso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267" y="836613"/>
            <a:ext cx="863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928" y="0"/>
            <a:ext cx="70485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Présentation </a:t>
            </a:r>
            <a:r>
              <a:rPr lang="fr-FR"/>
              <a:t>de l’UNSS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231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7.tif">
            <a:extLst>
              <a:ext uri="{FF2B5EF4-FFF2-40B4-BE49-F238E27FC236}">
                <a16:creationId xmlns:a16="http://schemas.microsoft.com/office/drawing/2014/main" id="{C8E53296-695F-4AB0-BA14-AFBDB7ABA6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516" y="396140"/>
            <a:ext cx="9138973" cy="64643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599133" y="3628290"/>
            <a:ext cx="8857741" cy="623789"/>
          </a:xfrm>
        </p:spPr>
        <p:txBody>
          <a:bodyPr>
            <a:normAutofit fontScale="90000"/>
          </a:bodyPr>
          <a:lstStyle/>
          <a:p>
            <a:pPr algn="l"/>
            <a:r>
              <a:rPr lang="fr-FR" sz="4244" b="1" dirty="0">
                <a:latin typeface="Agency FB" panose="020B0503020202020204" pitchFamily="34" charset="0"/>
              </a:rPr>
              <a:t>LE HANDBALL à l’UNSS YVELINES 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707929" y="4351808"/>
            <a:ext cx="8558553" cy="534910"/>
          </a:xfrm>
        </p:spPr>
        <p:txBody>
          <a:bodyPr>
            <a:noAutofit/>
          </a:bodyPr>
          <a:lstStyle/>
          <a:p>
            <a:pPr algn="l"/>
            <a:r>
              <a:rPr lang="fr-FR" sz="3395" b="1" dirty="0">
                <a:latin typeface="Agency FB" panose="020B0503020202020204" pitchFamily="34" charset="0"/>
              </a:rPr>
              <a:t>Samedi 16 décembre 2017 - PLAISIR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138" y="4808311"/>
            <a:ext cx="2819973" cy="20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0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– Présentation de l’USEP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Yvelines, terre de handball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1942-9C6E-478D-B44B-F6509067C4B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231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5909" y="1396205"/>
            <a:ext cx="7996446" cy="4587530"/>
          </a:xfrm>
        </p:spPr>
        <p:txBody>
          <a:bodyPr/>
          <a:lstStyle/>
          <a:p>
            <a:pPr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848826" algn="l"/>
              </a:tabLst>
              <a:defRPr/>
            </a:pPr>
            <a:r>
              <a:rPr lang="fr-FR" altLang="fr-FR" sz="2546" cap="none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l’UNSS Yvelines en chiffres</a:t>
            </a:r>
          </a:p>
          <a:p>
            <a:pPr marL="363783" lvl="4" indent="-363783"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48826" algn="l"/>
              </a:tabLst>
              <a:defRPr/>
            </a:pPr>
            <a:r>
              <a:rPr lang="fr-FR" altLang="fr-FR" sz="2546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Les Associations Sportives</a:t>
            </a:r>
          </a:p>
          <a:p>
            <a:pPr marL="363783" lvl="4" indent="-363783"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48826" algn="l"/>
              </a:tabLst>
              <a:defRPr/>
            </a:pPr>
            <a:r>
              <a:rPr lang="fr-FR" altLang="fr-FR" sz="2546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Les activités</a:t>
            </a:r>
          </a:p>
          <a:p>
            <a:pPr marL="363783" lvl="4" indent="-363783"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48826" algn="l"/>
              </a:tabLst>
              <a:defRPr/>
            </a:pPr>
            <a:r>
              <a:rPr lang="fr-FR" altLang="fr-FR" sz="2546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Les licenciés</a:t>
            </a:r>
          </a:p>
          <a:p>
            <a:pPr lvl="4" algn="just" defTabSz="970087" eaLnBrk="0" fontAlgn="base" hangingPunct="0">
              <a:spcBef>
                <a:spcPct val="0"/>
              </a:spcBef>
              <a:spcAft>
                <a:spcPct val="0"/>
              </a:spcAft>
              <a:tabLst>
                <a:tab pos="848826" algn="l"/>
              </a:tabLst>
              <a:defRPr/>
            </a:pPr>
            <a:endParaRPr lang="fr-FR" altLang="fr-FR" sz="2546" dirty="0">
              <a:solidFill>
                <a:schemeClr val="accent4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defTabSz="97008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2546" cap="none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Le HANDBALL à l’UNSS dans les Yvelines</a:t>
            </a:r>
          </a:p>
          <a:p>
            <a:pPr marL="363783" lvl="4" indent="-363783"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48826" algn="l"/>
              </a:tabLst>
              <a:defRPr/>
            </a:pPr>
            <a:r>
              <a:rPr lang="fr-FR" altLang="fr-FR" sz="2546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Le nombre de pratiquants</a:t>
            </a:r>
          </a:p>
          <a:p>
            <a:pPr marL="363783" lvl="4" indent="-363783"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48826" algn="l"/>
              </a:tabLst>
              <a:defRPr/>
            </a:pPr>
            <a:r>
              <a:rPr lang="fr-FR" altLang="fr-FR" sz="2546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Les Formes de rencontre</a:t>
            </a:r>
          </a:p>
          <a:p>
            <a:pPr marL="363783" lvl="4" indent="-363783" algn="just" defTabSz="97008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48826" algn="l"/>
              </a:tabLst>
              <a:defRPr/>
            </a:pPr>
            <a:r>
              <a:rPr lang="fr-FR" altLang="fr-FR" sz="2546" dirty="0">
                <a:solidFill>
                  <a:schemeClr val="accent4">
                    <a:lumMod val="50000"/>
                  </a:schemeClr>
                </a:solidFill>
                <a:latin typeface="Agency FB" pitchFamily="34" charset="0"/>
                <a:cs typeface="Times New Roman" pitchFamily="18" charset="0"/>
              </a:rPr>
              <a:t>La formation des jeunes arbitres </a:t>
            </a:r>
          </a:p>
          <a:p>
            <a:pPr defTabSz="97008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46" cap="none" dirty="0">
              <a:solidFill>
                <a:schemeClr val="accent4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defTabSz="97008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2546" cap="none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Les Synergies UNSS / Fédération de Handball</a:t>
            </a:r>
          </a:p>
          <a:p>
            <a:pPr lvl="1" defTabSz="970087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697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defTabSz="970087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fr-FR" altLang="fr-FR" sz="1910" cap="none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endParaRPr lang="fr-FR" dirty="0"/>
          </a:p>
        </p:txBody>
      </p:sp>
      <p:sp>
        <p:nvSpPr>
          <p:cNvPr id="6" name="ZoneTexte 58"/>
          <p:cNvSpPr txBox="1">
            <a:spLocks noChangeArrowheads="1"/>
          </p:cNvSpPr>
          <p:nvPr/>
        </p:nvSpPr>
        <p:spPr bwMode="auto">
          <a:xfrm>
            <a:off x="2390547" y="194957"/>
            <a:ext cx="7307678" cy="875945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51407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72565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L’UNSS en CHIFFRES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206573" y="1509310"/>
            <a:ext cx="7615662" cy="45560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97" kern="0" cap="none" dirty="0">
                <a:solidFill>
                  <a:schemeClr val="bg1"/>
                </a:solidFill>
                <a:latin typeface="Agency FB" panose="020B0503020202020204" pitchFamily="34" charset="0"/>
              </a:rPr>
              <a:t>   	 </a:t>
            </a:r>
          </a:p>
          <a:p>
            <a:pPr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97" kern="0" cap="none" dirty="0">
                <a:solidFill>
                  <a:schemeClr val="bg1"/>
                </a:solidFill>
                <a:latin typeface="Agency FB" panose="020B0503020202020204" pitchFamily="34" charset="0"/>
              </a:rPr>
              <a:t>	</a:t>
            </a:r>
            <a:r>
              <a:rPr lang="fr-FR" altLang="fr-FR" sz="1910" u="sng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Nombre de licenciés : 25604 élèves</a:t>
            </a:r>
          </a:p>
          <a:p>
            <a:pPr lvl="4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fr-FR" altLang="fr-FR" sz="1697" b="0" kern="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er</a:t>
            </a: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 de l’Académie de Versailles 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  <a:r>
              <a:rPr lang="fr-FR" altLang="fr-FR" sz="1697" b="0" kern="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ième</a:t>
            </a: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 département sur la France en nombre de licenciés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697" b="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97" b="0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 	</a:t>
            </a:r>
            <a:r>
              <a:rPr lang="fr-FR" altLang="fr-FR" sz="1910" u="sng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Nombre d’AS : 185 ( 1 AS par Collège /lycée )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1697" b="0" kern="0" dirty="0" err="1">
                <a:solidFill>
                  <a:srgbClr val="002060"/>
                </a:solidFill>
                <a:latin typeface="Calibri" panose="020F0502020204030204" pitchFamily="34" charset="0"/>
              </a:rPr>
              <a:t>ollèges</a:t>
            </a: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 : 129 + 1 ES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Lycées / LP : 55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167 établissements publics / 18 établissements privés 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697" b="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97" b="0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 	</a:t>
            </a:r>
            <a:r>
              <a:rPr lang="fr-FR" altLang="fr-FR" sz="1910" u="sng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Nombre d’animateurs d’AS : 813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dirty="0">
                <a:solidFill>
                  <a:srgbClr val="002060"/>
                </a:solidFill>
                <a:latin typeface="Calibri" panose="020F0502020204030204" pitchFamily="34" charset="0"/>
              </a:rPr>
              <a:t>Professeurs d’EPS ayant 3H forfaitaires pour l’AS dans leur service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697" b="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97" b="0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 	</a:t>
            </a:r>
            <a:r>
              <a:rPr lang="fr-FR" altLang="fr-FR" sz="1910" u="sng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Nombre d’élèves par animateur : 31,49  </a:t>
            </a:r>
            <a:endParaRPr lang="fr-FR" altLang="fr-FR" sz="1910" b="0" u="sng" kern="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697" b="0" kern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97" b="0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 	</a:t>
            </a:r>
            <a:r>
              <a:rPr lang="fr-FR" altLang="fr-FR" sz="1910" u="sng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Nombre de JO : 3133 </a:t>
            </a:r>
          </a:p>
          <a:p>
            <a:pPr marL="303152" indent="-303152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Volets Sportif : Jeunes arbitres/Jeunes juges</a:t>
            </a:r>
          </a:p>
          <a:p>
            <a:pPr marL="303152" indent="-303152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1697" b="0" kern="0" cap="none" dirty="0">
                <a:solidFill>
                  <a:srgbClr val="002060"/>
                </a:solidFill>
                <a:latin typeface="Calibri" panose="020F0502020204030204" pitchFamily="34" charset="0"/>
              </a:rPr>
              <a:t>Autres responsabilités : Jeunes secouristes/Reporters/Organisateurs/…</a:t>
            </a:r>
          </a:p>
          <a:p>
            <a:pPr lvl="1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697" b="0" kern="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6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93120"/>
              </p:ext>
            </p:extLst>
          </p:nvPr>
        </p:nvGraphicFramePr>
        <p:xfrm>
          <a:off x="1949126" y="1686077"/>
          <a:ext cx="8293748" cy="411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725658"/>
            <a:ext cx="8402358" cy="914353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971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Répartition des licenciés  par sexe et </a:t>
            </a:r>
            <a:br>
              <a:rPr lang="fr-FR" altLang="fr-FR" sz="2971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</a:br>
            <a:r>
              <a:rPr lang="fr-FR" altLang="fr-FR" sz="2971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par type d’établissement </a:t>
            </a:r>
          </a:p>
        </p:txBody>
      </p:sp>
    </p:spTree>
    <p:extLst>
      <p:ext uri="{BB962C8B-B14F-4D97-AF65-F5344CB8AC3E}">
        <p14:creationId xmlns:p14="http://schemas.microsoft.com/office/powerpoint/2010/main" val="2822275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64008"/>
              </p:ext>
            </p:extLst>
          </p:nvPr>
        </p:nvGraphicFramePr>
        <p:xfrm>
          <a:off x="1880187" y="1858587"/>
          <a:ext cx="8416992" cy="367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814">
                <a:tc>
                  <a:txBody>
                    <a:bodyPr/>
                    <a:lstStyle/>
                    <a:p>
                      <a:r>
                        <a:rPr lang="fr-FR" sz="1300" dirty="0"/>
                        <a:t>Sports Collectifs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Activités Gymniques et d’Expression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Sports</a:t>
                      </a:r>
                      <a:r>
                        <a:rPr lang="fr-FR" sz="1300" baseline="0" dirty="0"/>
                        <a:t> Individuels</a:t>
                      </a:r>
                      <a:endParaRPr lang="fr-FR" sz="1300" dirty="0"/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Activités de peine nature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Activités de la Forme</a:t>
                      </a:r>
                    </a:p>
                  </a:txBody>
                  <a:tcPr marL="97009" marR="97009" marT="48505" marB="485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45"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Basket Ball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Gymnastique artistique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Cross country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Escalade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Fitness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45"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Futsal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Danse chorégraphie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Badminton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Raid multi activités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Musculation-</a:t>
                      </a:r>
                      <a:r>
                        <a:rPr lang="fr-FR" sz="1300" u="none" strike="noStrike" dirty="0" err="1">
                          <a:effectLst/>
                        </a:rPr>
                        <a:t>CrossFitness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u="none" strike="noStrike" dirty="0">
                          <a:effectLst/>
                        </a:rPr>
                        <a:t>Handball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Arts du cirque</a:t>
                      </a:r>
                    </a:p>
                    <a:p>
                      <a:endParaRPr lang="fr-FR" sz="13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Natation sportive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Run and bike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Aérobic / </a:t>
                      </a:r>
                      <a:r>
                        <a:rPr lang="fr-FR" sz="1300" dirty="0" err="1"/>
                        <a:t>Step</a:t>
                      </a:r>
                      <a:endParaRPr lang="fr-FR" sz="1300" dirty="0"/>
                    </a:p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45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u="none" strike="noStrike" dirty="0">
                          <a:effectLst/>
                        </a:rPr>
                        <a:t>Volley Ball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Activité </a:t>
                      </a:r>
                      <a:r>
                        <a:rPr lang="fr-FR" sz="1300" u="none" strike="noStrike" dirty="0" err="1">
                          <a:effectLst/>
                        </a:rPr>
                        <a:t>acro</a:t>
                      </a:r>
                      <a:r>
                        <a:rPr lang="fr-FR" sz="1300" u="none" strike="noStrike" dirty="0">
                          <a:effectLst/>
                        </a:rPr>
                        <a:t> aérienne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Athlétisme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Vtt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Flashmob</a:t>
                      </a:r>
                    </a:p>
                    <a:p>
                      <a:pPr algn="l" fontAlgn="t"/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814"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Rugby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Gymnastique acrobatique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Tennis de table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Golf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algn="l" fontAlgn="t"/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727">
                <a:tc>
                  <a:txBody>
                    <a:bodyPr/>
                    <a:lstStyle/>
                    <a:p>
                      <a:pPr marL="0" marR="0" lvl="0" indent="0" algn="l" defTabSz="86191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Football</a:t>
                      </a: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marL="0" marR="0" lvl="0" indent="0" algn="l" defTabSz="8619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u="none" strike="noStrike" dirty="0">
                          <a:effectLst/>
                        </a:rPr>
                        <a:t>Boxe française savate</a:t>
                      </a:r>
                    </a:p>
                    <a:p>
                      <a:endParaRPr lang="fr-FR" sz="13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Activités Enchainées (Duathlon / Triathlon)</a:t>
                      </a:r>
                      <a:endParaRPr lang="fr-FR" sz="13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pPr algn="l" fontAlgn="t"/>
                      <a:endParaRPr lang="fr-FR" sz="1300" b="0" i="0" u="none" strike="noStrike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DejaVu Sans"/>
                      </a:endParaRPr>
                    </a:p>
                  </a:txBody>
                  <a:tcPr marL="10105" marR="10105" marT="1010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72565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Les A</a:t>
            </a:r>
            <a:r>
              <a:rPr lang="fr-FR" altLang="fr-FR" sz="5092" b="1" kern="0" cap="none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ctivités</a:t>
            </a: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 Pratiquées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127028" y="1554789"/>
            <a:ext cx="8402358" cy="376179"/>
          </a:xfrm>
        </p:spPr>
        <p:txBody>
          <a:bodyPr/>
          <a:lstStyle/>
          <a:p>
            <a:r>
              <a:rPr lang="fr-FR" sz="1697" dirty="0">
                <a:solidFill>
                  <a:srgbClr val="002060"/>
                </a:solidFill>
                <a:latin typeface="+mn-lt"/>
              </a:rPr>
              <a:t>Prises en charge par le Service Départemental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1894822" y="5623476"/>
            <a:ext cx="8402358" cy="3761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61913" rtl="0" eaLnBrk="1" latinLnBrk="0" hangingPunct="1">
              <a:lnSpc>
                <a:spcPct val="90000"/>
              </a:lnSpc>
              <a:spcBef>
                <a:spcPts val="943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646435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8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392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349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9305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0262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219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175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132" indent="-215478" algn="l" defTabSz="86191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97" dirty="0">
                <a:solidFill>
                  <a:srgbClr val="002060"/>
                </a:solidFill>
                <a:latin typeface="+mn-lt"/>
              </a:rPr>
              <a:t>* Les autres activités étant prises en charge par le Service Régional </a:t>
            </a:r>
          </a:p>
        </p:txBody>
      </p:sp>
    </p:spTree>
    <p:extLst>
      <p:ext uri="{BB962C8B-B14F-4D97-AF65-F5344CB8AC3E}">
        <p14:creationId xmlns:p14="http://schemas.microsoft.com/office/powerpoint/2010/main" val="707451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4821" y="1577531"/>
            <a:ext cx="8402358" cy="447873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546" u="sng" dirty="0">
                <a:solidFill>
                  <a:srgbClr val="FF0000"/>
                </a:solidFill>
                <a:latin typeface="Agency FB" pitchFamily="34" charset="0"/>
              </a:rPr>
              <a:t>87 </a:t>
            </a:r>
            <a:r>
              <a:rPr lang="fr-FR" sz="2546" u="sng" dirty="0">
                <a:solidFill>
                  <a:srgbClr val="0070C0"/>
                </a:solidFill>
                <a:latin typeface="Agency FB" pitchFamily="34" charset="0"/>
              </a:rPr>
              <a:t>ASSOCIATIONS </a:t>
            </a:r>
            <a:r>
              <a:rPr lang="fr-FR" sz="2546" u="sng" dirty="0" err="1">
                <a:solidFill>
                  <a:srgbClr val="0070C0"/>
                </a:solidFill>
                <a:latin typeface="Agency FB" pitchFamily="34" charset="0"/>
              </a:rPr>
              <a:t>SPORTIVEs</a:t>
            </a:r>
            <a:endParaRPr lang="fr-FR" sz="2546" u="sng" dirty="0">
              <a:solidFill>
                <a:srgbClr val="0070C0"/>
              </a:solidFill>
              <a:latin typeface="Agency FB" pitchFamily="34" charset="0"/>
            </a:endParaRPr>
          </a:p>
          <a:p>
            <a:pPr lvl="5">
              <a:buFont typeface="Arial" charset="0"/>
              <a:buChar char="•"/>
              <a:defRPr/>
            </a:pPr>
            <a:r>
              <a:rPr lang="fr-FR" sz="2546" dirty="0">
                <a:solidFill>
                  <a:srgbClr val="FF0000"/>
                </a:solidFill>
                <a:latin typeface="Agency FB" pitchFamily="34" charset="0"/>
              </a:rPr>
              <a:t>72</a:t>
            </a:r>
            <a:r>
              <a:rPr lang="fr-FR" sz="2546" dirty="0">
                <a:solidFill>
                  <a:srgbClr val="2D8EC2"/>
                </a:solidFill>
                <a:latin typeface="Agency FB" pitchFamily="34" charset="0"/>
              </a:rPr>
              <a:t> </a:t>
            </a:r>
            <a:r>
              <a:rPr lang="fr-FR" sz="2546" dirty="0">
                <a:solidFill>
                  <a:srgbClr val="0070C0"/>
                </a:solidFill>
                <a:latin typeface="Agency FB" pitchFamily="34" charset="0"/>
              </a:rPr>
              <a:t>collèges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546" dirty="0">
                <a:solidFill>
                  <a:srgbClr val="FF0000"/>
                </a:solidFill>
                <a:latin typeface="Agency FB" pitchFamily="34" charset="0"/>
              </a:rPr>
              <a:t>15</a:t>
            </a:r>
            <a:r>
              <a:rPr lang="fr-FR" sz="2546" dirty="0">
                <a:solidFill>
                  <a:srgbClr val="2D8EC2"/>
                </a:solidFill>
                <a:latin typeface="Agency FB" pitchFamily="34" charset="0"/>
              </a:rPr>
              <a:t> </a:t>
            </a:r>
            <a:r>
              <a:rPr lang="fr-FR" sz="2546" dirty="0">
                <a:solidFill>
                  <a:srgbClr val="0070C0"/>
                </a:solidFill>
                <a:latin typeface="Agency FB" pitchFamily="34" charset="0"/>
              </a:rPr>
              <a:t>lycées</a:t>
            </a:r>
          </a:p>
          <a:p>
            <a:pPr>
              <a:buFont typeface="Arial" charset="0"/>
              <a:buChar char="•"/>
              <a:defRPr/>
            </a:pPr>
            <a:r>
              <a:rPr lang="fr-FR" sz="2546" u="sng" dirty="0">
                <a:solidFill>
                  <a:srgbClr val="FF0000"/>
                </a:solidFill>
                <a:latin typeface="Agency FB" pitchFamily="34" charset="0"/>
              </a:rPr>
              <a:t>3429 </a:t>
            </a:r>
            <a:r>
              <a:rPr lang="fr-FR" sz="2546" u="sng" dirty="0">
                <a:solidFill>
                  <a:srgbClr val="0070C0"/>
                </a:solidFill>
                <a:latin typeface="Agency FB" pitchFamily="34" charset="0"/>
              </a:rPr>
              <a:t>élèves pratiquants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546" dirty="0">
                <a:solidFill>
                  <a:srgbClr val="FF0000"/>
                </a:solidFill>
                <a:latin typeface="Agency FB" pitchFamily="34" charset="0"/>
              </a:rPr>
              <a:t>3153</a:t>
            </a:r>
            <a:r>
              <a:rPr lang="fr-FR" sz="2546" dirty="0">
                <a:solidFill>
                  <a:srgbClr val="2D8EC2"/>
                </a:solidFill>
                <a:latin typeface="Agency FB" pitchFamily="34" charset="0"/>
              </a:rPr>
              <a:t> </a:t>
            </a:r>
            <a:r>
              <a:rPr lang="fr-FR" sz="2546" dirty="0">
                <a:solidFill>
                  <a:srgbClr val="0070C0"/>
                </a:solidFill>
                <a:latin typeface="Agency FB" pitchFamily="34" charset="0"/>
              </a:rPr>
              <a:t>en collèges : 2101 garçons / 1052 filles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546" dirty="0">
                <a:solidFill>
                  <a:srgbClr val="FF0000"/>
                </a:solidFill>
                <a:latin typeface="Agency FB" pitchFamily="34" charset="0"/>
              </a:rPr>
              <a:t>279</a:t>
            </a:r>
            <a:r>
              <a:rPr lang="fr-FR" sz="2546" dirty="0">
                <a:solidFill>
                  <a:srgbClr val="2D8EC2"/>
                </a:solidFill>
                <a:latin typeface="Agency FB" pitchFamily="34" charset="0"/>
              </a:rPr>
              <a:t> </a:t>
            </a:r>
            <a:r>
              <a:rPr lang="fr-FR" sz="2546" dirty="0">
                <a:solidFill>
                  <a:srgbClr val="0070C0"/>
                </a:solidFill>
                <a:latin typeface="Agency FB" pitchFamily="34" charset="0"/>
              </a:rPr>
              <a:t>en lycées : 207 garçons / 72 filles </a:t>
            </a:r>
          </a:p>
          <a:p>
            <a:pPr>
              <a:buFont typeface="Arial" charset="0"/>
              <a:buChar char="•"/>
              <a:defRPr/>
            </a:pPr>
            <a:r>
              <a:rPr lang="fr-FR" sz="2546" u="sng" dirty="0">
                <a:solidFill>
                  <a:srgbClr val="0070C0"/>
                </a:solidFill>
                <a:latin typeface="Agency FB" pitchFamily="34" charset="0"/>
              </a:rPr>
              <a:t>Les </a:t>
            </a:r>
            <a:r>
              <a:rPr lang="fr-FR" sz="2546" u="sng" dirty="0" err="1">
                <a:solidFill>
                  <a:srgbClr val="0070C0"/>
                </a:solidFill>
                <a:latin typeface="Agency FB" pitchFamily="34" charset="0"/>
              </a:rPr>
              <a:t>ChampionnaTS</a:t>
            </a:r>
            <a:endParaRPr lang="fr-FR" sz="2546" u="sng" dirty="0">
              <a:solidFill>
                <a:srgbClr val="0070C0"/>
              </a:solidFill>
              <a:latin typeface="Agency FB" pitchFamily="34" charset="0"/>
            </a:endParaRPr>
          </a:p>
          <a:p>
            <a:pPr lvl="4">
              <a:buFont typeface="Arial" charset="0"/>
              <a:buChar char="•"/>
              <a:defRPr/>
            </a:pPr>
            <a:r>
              <a:rPr lang="fr-FR" sz="2334" dirty="0">
                <a:solidFill>
                  <a:srgbClr val="0070C0"/>
                </a:solidFill>
                <a:latin typeface="Agency FB" pitchFamily="34" charset="0"/>
              </a:rPr>
              <a:t>En Collège : </a:t>
            </a:r>
            <a:r>
              <a:rPr lang="fr-FR" sz="2334" dirty="0">
                <a:solidFill>
                  <a:srgbClr val="FF0000"/>
                </a:solidFill>
                <a:latin typeface="Agency FB" pitchFamily="34" charset="0"/>
              </a:rPr>
              <a:t>275 équipes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780" dirty="0">
                <a:solidFill>
                  <a:srgbClr val="0070C0"/>
                </a:solidFill>
                <a:latin typeface="Agency FB" pitchFamily="34" charset="0"/>
              </a:rPr>
              <a:t>42 BF / 101 BG / 44 MF / 89 MG</a:t>
            </a:r>
          </a:p>
          <a:p>
            <a:pPr lvl="4">
              <a:buFont typeface="Arial" charset="0"/>
              <a:buChar char="•"/>
              <a:defRPr/>
            </a:pPr>
            <a:r>
              <a:rPr lang="fr-FR" sz="2334" dirty="0">
                <a:solidFill>
                  <a:srgbClr val="0070C0"/>
                </a:solidFill>
                <a:latin typeface="Agency FB" pitchFamily="34" charset="0"/>
              </a:rPr>
              <a:t>En Lycée : </a:t>
            </a:r>
            <a:r>
              <a:rPr lang="fr-FR" sz="2334" dirty="0">
                <a:solidFill>
                  <a:srgbClr val="FF0000"/>
                </a:solidFill>
                <a:latin typeface="Agency FB" pitchFamily="34" charset="0"/>
              </a:rPr>
              <a:t>18 équipes </a:t>
            </a:r>
            <a:r>
              <a:rPr lang="fr-FR" sz="2334" b="0" dirty="0">
                <a:solidFill>
                  <a:srgbClr val="0070C0"/>
                </a:solidFill>
                <a:latin typeface="Agency FB" pitchFamily="34" charset="0"/>
              </a:rPr>
              <a:t>(14 </a:t>
            </a:r>
            <a:r>
              <a:rPr lang="fr-FR" sz="2334" b="0" dirty="0" err="1">
                <a:solidFill>
                  <a:srgbClr val="0070C0"/>
                </a:solidFill>
                <a:latin typeface="Agency FB" pitchFamily="34" charset="0"/>
              </a:rPr>
              <a:t>éq</a:t>
            </a:r>
            <a:r>
              <a:rPr lang="fr-FR" sz="2334" b="0" dirty="0">
                <a:solidFill>
                  <a:srgbClr val="0070C0"/>
                </a:solidFill>
                <a:latin typeface="Agency FB" pitchFamily="34" charset="0"/>
              </a:rPr>
              <a:t> Garçons / 4 </a:t>
            </a:r>
            <a:r>
              <a:rPr lang="fr-FR" sz="2334" b="0" dirty="0" err="1">
                <a:solidFill>
                  <a:srgbClr val="0070C0"/>
                </a:solidFill>
                <a:latin typeface="Agency FB" pitchFamily="34" charset="0"/>
              </a:rPr>
              <a:t>éq</a:t>
            </a:r>
            <a:r>
              <a:rPr lang="fr-FR" sz="2334" b="0" dirty="0">
                <a:solidFill>
                  <a:srgbClr val="0070C0"/>
                </a:solidFill>
                <a:latin typeface="Agency FB" pitchFamily="34" charset="0"/>
              </a:rPr>
              <a:t> Filles)</a:t>
            </a:r>
            <a:endParaRPr lang="fr-FR" sz="2334" b="0" dirty="0">
              <a:solidFill>
                <a:srgbClr val="0070C0"/>
              </a:solidFill>
            </a:endParaRPr>
          </a:p>
        </p:txBody>
      </p:sp>
      <p:sp>
        <p:nvSpPr>
          <p:cNvPr id="5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72565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 HANDBALL à L’UNSS</a:t>
            </a:r>
          </a:p>
        </p:txBody>
      </p:sp>
    </p:spTree>
    <p:extLst>
      <p:ext uri="{BB962C8B-B14F-4D97-AF65-F5344CB8AC3E}">
        <p14:creationId xmlns:p14="http://schemas.microsoft.com/office/powerpoint/2010/main" val="309645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4"/>
          <p:cNvGraphicFramePr>
            <a:graphicFrameLocks noGrp="1"/>
          </p:cNvGraphicFramePr>
          <p:nvPr>
            <p:ph idx="1"/>
            <p:extLst/>
          </p:nvPr>
        </p:nvGraphicFramePr>
        <p:xfrm>
          <a:off x="1894821" y="1803793"/>
          <a:ext cx="4128649" cy="426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32"/>
          <p:cNvGraphicFramePr>
            <a:graphicFrameLocks/>
          </p:cNvGraphicFramePr>
          <p:nvPr>
            <p:extLst/>
          </p:nvPr>
        </p:nvGraphicFramePr>
        <p:xfrm>
          <a:off x="6096000" y="1803792"/>
          <a:ext cx="4233233" cy="426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72565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 HANDBALL à L’UNSS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127028" y="1554789"/>
            <a:ext cx="8402358" cy="376179"/>
          </a:xfrm>
        </p:spPr>
        <p:txBody>
          <a:bodyPr/>
          <a:lstStyle/>
          <a:p>
            <a:r>
              <a:rPr lang="fr-FR" sz="1697" dirty="0">
                <a:solidFill>
                  <a:srgbClr val="002060"/>
                </a:solidFill>
                <a:latin typeface="+mn-lt"/>
              </a:rPr>
              <a:t>LE TOP TEN des activités masculines</a:t>
            </a:r>
          </a:p>
        </p:txBody>
      </p:sp>
    </p:spTree>
    <p:extLst>
      <p:ext uri="{BB962C8B-B14F-4D97-AF65-F5344CB8AC3E}">
        <p14:creationId xmlns:p14="http://schemas.microsoft.com/office/powerpoint/2010/main" val="427586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72565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 HANDBALL à L’UNSS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127028" y="1554789"/>
            <a:ext cx="8402358" cy="376179"/>
          </a:xfrm>
        </p:spPr>
        <p:txBody>
          <a:bodyPr/>
          <a:lstStyle/>
          <a:p>
            <a:r>
              <a:rPr lang="fr-FR" sz="1697" dirty="0">
                <a:solidFill>
                  <a:srgbClr val="002060"/>
                </a:solidFill>
                <a:latin typeface="+mn-lt"/>
              </a:rPr>
              <a:t>LE TOP TEN des activités féminines</a:t>
            </a:r>
          </a:p>
        </p:txBody>
      </p:sp>
      <p:graphicFrame>
        <p:nvGraphicFramePr>
          <p:cNvPr id="9" name="Espace réservé du contenu 9"/>
          <p:cNvGraphicFramePr>
            <a:graphicFrameLocks noGrp="1"/>
          </p:cNvGraphicFramePr>
          <p:nvPr>
            <p:ph idx="1"/>
            <p:extLst/>
          </p:nvPr>
        </p:nvGraphicFramePr>
        <p:xfrm>
          <a:off x="1895643" y="1822319"/>
          <a:ext cx="4227555" cy="421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ce réservé du contenu 13"/>
          <p:cNvGraphicFramePr>
            <a:graphicFrameLocks/>
          </p:cNvGraphicFramePr>
          <p:nvPr>
            <p:extLst/>
          </p:nvPr>
        </p:nvGraphicFramePr>
        <p:xfrm>
          <a:off x="6186663" y="1822319"/>
          <a:ext cx="4125844" cy="421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36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4821" y="1459668"/>
            <a:ext cx="8402358" cy="4732591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546" u="sng" dirty="0">
                <a:solidFill>
                  <a:srgbClr val="002060"/>
                </a:solidFill>
                <a:latin typeface="Agency FB" pitchFamily="34" charset="0"/>
              </a:rPr>
              <a:t>La pratique du HANDBALL en Collège </a:t>
            </a:r>
            <a:endParaRPr lang="fr-FR" sz="2334" u="sng" dirty="0">
              <a:solidFill>
                <a:srgbClr val="002060"/>
              </a:solidFill>
              <a:latin typeface="Agency FB" pitchFamily="34" charset="0"/>
            </a:endParaRPr>
          </a:p>
          <a:p>
            <a:pPr lvl="4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Pratique traditionnelle : 3 filières de championnat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Pole Compétition : à finalité académique et nationale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Pole Développement : à finalité départementale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 Championnat Excellence : Sections sportives scolaires</a:t>
            </a:r>
          </a:p>
          <a:p>
            <a:pPr lvl="4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Pratiques innovantes et promotionnelles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Tournois Handball 4x4</a:t>
            </a:r>
          </a:p>
          <a:p>
            <a:pPr lvl="4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Pole responsabilisation :</a:t>
            </a:r>
          </a:p>
          <a:p>
            <a:pPr lvl="5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Formation de jeunes arbitres</a:t>
            </a:r>
          </a:p>
          <a:p>
            <a:pPr lvl="5">
              <a:buFont typeface="Arial" charset="0"/>
              <a:buChar char="•"/>
              <a:defRPr/>
            </a:pPr>
            <a:endParaRPr lang="fr-FR" sz="2122" dirty="0">
              <a:solidFill>
                <a:srgbClr val="002060"/>
              </a:solidFill>
              <a:latin typeface="Agency FB" pitchFamily="34" charset="0"/>
            </a:endParaRPr>
          </a:p>
          <a:p>
            <a:pPr lvl="4">
              <a:buFont typeface="Arial" charset="0"/>
              <a:buChar char="•"/>
              <a:defRPr/>
            </a:pPr>
            <a:r>
              <a:rPr lang="fr-FR" sz="2546" u="sng" dirty="0">
                <a:solidFill>
                  <a:srgbClr val="002060"/>
                </a:solidFill>
                <a:latin typeface="Agency FB" pitchFamily="34" charset="0"/>
              </a:rPr>
              <a:t>LE HANDBALL EN LYCEE</a:t>
            </a:r>
          </a:p>
          <a:p>
            <a:pPr lvl="4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1 championnat traditionnel</a:t>
            </a:r>
          </a:p>
          <a:p>
            <a:pPr lvl="4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Formation des jeunes arbitres dans les AS</a:t>
            </a:r>
          </a:p>
          <a:p>
            <a:pPr lvl="4">
              <a:buFont typeface="Arial" charset="0"/>
              <a:buChar char="•"/>
              <a:defRPr/>
            </a:pPr>
            <a:endParaRPr lang="fr-FR" sz="2334" dirty="0">
              <a:solidFill>
                <a:srgbClr val="0070C0"/>
              </a:solidFill>
              <a:latin typeface="Agency FB" pitchFamily="34" charset="0"/>
            </a:endParaRPr>
          </a:p>
          <a:p>
            <a:pPr lvl="5">
              <a:buFont typeface="Arial" charset="0"/>
              <a:buChar char="•"/>
              <a:defRPr/>
            </a:pPr>
            <a:endParaRPr lang="fr-FR" sz="2546" dirty="0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5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58059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 HANDBALL à L’UNSS</a:t>
            </a:r>
          </a:p>
        </p:txBody>
      </p:sp>
    </p:spTree>
    <p:extLst>
      <p:ext uri="{BB962C8B-B14F-4D97-AF65-F5344CB8AC3E}">
        <p14:creationId xmlns:p14="http://schemas.microsoft.com/office/powerpoint/2010/main" val="1245189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4821" y="1459668"/>
            <a:ext cx="8402358" cy="4732591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546" u="sng" dirty="0">
                <a:solidFill>
                  <a:srgbClr val="002060"/>
                </a:solidFill>
                <a:latin typeface="Agency FB" pitchFamily="34" charset="0"/>
              </a:rPr>
              <a:t>La Formation des jeunes arbitres</a:t>
            </a:r>
          </a:p>
          <a:p>
            <a:pPr lvl="1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4 journées de formation départementale décentralisées </a:t>
            </a:r>
          </a:p>
          <a:p>
            <a:pPr lvl="1">
              <a:buFont typeface="Arial" charset="0"/>
              <a:buChar char="•"/>
              <a:defRPr/>
            </a:pPr>
            <a:r>
              <a:rPr lang="fr-FR" sz="2122" dirty="0">
                <a:solidFill>
                  <a:srgbClr val="002060"/>
                </a:solidFill>
                <a:latin typeface="Agency FB" pitchFamily="34" charset="0"/>
              </a:rPr>
              <a:t>1 journée de formation académique</a:t>
            </a:r>
          </a:p>
          <a:p>
            <a:pPr lvl="4">
              <a:buFont typeface="Arial" charset="0"/>
              <a:buChar char="•"/>
              <a:defRPr/>
            </a:pPr>
            <a:endParaRPr lang="fr-FR" sz="2122" dirty="0">
              <a:solidFill>
                <a:srgbClr val="0070C0"/>
              </a:solidFill>
              <a:latin typeface="Agency FB" pitchFamily="34" charset="0"/>
            </a:endParaRPr>
          </a:p>
          <a:p>
            <a:pPr lvl="4">
              <a:buFont typeface="Arial" charset="0"/>
              <a:buChar char="•"/>
              <a:defRPr/>
            </a:pPr>
            <a:endParaRPr lang="fr-FR" sz="2122" dirty="0">
              <a:solidFill>
                <a:srgbClr val="0070C0"/>
              </a:solidFill>
              <a:latin typeface="Agency FB" pitchFamily="34" charset="0"/>
            </a:endParaRPr>
          </a:p>
          <a:p>
            <a:pPr lvl="4">
              <a:buFont typeface="Arial" charset="0"/>
              <a:buChar char="•"/>
              <a:defRPr/>
            </a:pPr>
            <a:endParaRPr lang="fr-FR" sz="2334" dirty="0">
              <a:solidFill>
                <a:srgbClr val="0070C0"/>
              </a:solidFill>
              <a:latin typeface="Agency FB" pitchFamily="34" charset="0"/>
            </a:endParaRPr>
          </a:p>
          <a:p>
            <a:pPr lvl="5">
              <a:buFont typeface="Arial" charset="0"/>
              <a:buChar char="•"/>
              <a:defRPr/>
            </a:pPr>
            <a:endParaRPr lang="fr-FR" sz="2546" dirty="0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5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94821" y="580598"/>
            <a:ext cx="8402358" cy="783612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 HANDBALL à L’UNSS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143109" y="2853413"/>
          <a:ext cx="7842319" cy="19617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60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036">
                <a:tc>
                  <a:txBody>
                    <a:bodyPr/>
                    <a:lstStyle/>
                    <a:p>
                      <a:r>
                        <a:rPr lang="fr-FR" sz="1900" dirty="0"/>
                        <a:t>NIVEAU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EFFECTIF</a:t>
                      </a:r>
                    </a:p>
                  </a:txBody>
                  <a:tcPr marL="97009" marR="97009" marT="48505" marB="485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26">
                <a:tc>
                  <a:txBody>
                    <a:bodyPr/>
                    <a:lstStyle/>
                    <a:p>
                      <a:r>
                        <a:rPr lang="fr-FR" sz="1900" dirty="0"/>
                        <a:t>Niveau district (entrée en formation)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273</a:t>
                      </a:r>
                    </a:p>
                  </a:txBody>
                  <a:tcPr marL="97009" marR="97009" marT="48505" marB="485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26">
                <a:tc>
                  <a:txBody>
                    <a:bodyPr/>
                    <a:lstStyle/>
                    <a:p>
                      <a:r>
                        <a:rPr lang="fr-FR" sz="1900" dirty="0"/>
                        <a:t>Départemental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106</a:t>
                      </a:r>
                    </a:p>
                  </a:txBody>
                  <a:tcPr marL="97009" marR="97009" marT="48505" marB="485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26">
                <a:tc>
                  <a:txBody>
                    <a:bodyPr/>
                    <a:lstStyle/>
                    <a:p>
                      <a:r>
                        <a:rPr lang="fr-FR" sz="1900" dirty="0"/>
                        <a:t>Académique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20</a:t>
                      </a:r>
                    </a:p>
                  </a:txBody>
                  <a:tcPr marL="97009" marR="97009" marT="48505" marB="485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26">
                <a:tc>
                  <a:txBody>
                    <a:bodyPr/>
                    <a:lstStyle/>
                    <a:p>
                      <a:r>
                        <a:rPr lang="fr-FR" sz="1900" dirty="0"/>
                        <a:t>National </a:t>
                      </a:r>
                    </a:p>
                  </a:txBody>
                  <a:tcPr marL="97009" marR="97009" marT="48505" marB="48505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2</a:t>
                      </a:r>
                    </a:p>
                  </a:txBody>
                  <a:tcPr marL="97009" marR="97009" marT="48505" marB="485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1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878345" y="107819"/>
            <a:ext cx="8402358" cy="1567224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7008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5092" b="1" kern="0" cap="none" dirty="0">
                <a:solidFill>
                  <a:schemeClr val="accent4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Relations UNSS 78 / Fédération HB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911297" y="2148427"/>
            <a:ext cx="8402358" cy="452406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1800" u="sng" dirty="0">
                <a:solidFill>
                  <a:srgbClr val="002060"/>
                </a:solidFill>
                <a:latin typeface="Agency FB" pitchFamily="34" charset="0"/>
              </a:rPr>
              <a:t>La formation des jeunes </a:t>
            </a:r>
            <a:r>
              <a:rPr lang="fr-FR" sz="1800" u="sng" dirty="0" err="1">
                <a:solidFill>
                  <a:srgbClr val="002060"/>
                </a:solidFill>
                <a:latin typeface="Agency FB" pitchFamily="34" charset="0"/>
              </a:rPr>
              <a:t>arbitRes</a:t>
            </a:r>
            <a:endParaRPr lang="fr-FR" sz="1800" u="sng" dirty="0">
              <a:solidFill>
                <a:srgbClr val="002060"/>
              </a:solidFill>
              <a:latin typeface="Agency FB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fr-FR" sz="1800" b="0" dirty="0">
                <a:solidFill>
                  <a:srgbClr val="002060"/>
                </a:solidFill>
                <a:latin typeface="Agency FB" pitchFamily="34" charset="0"/>
              </a:rPr>
              <a:t>Intervention des cadres techniques du comité lors des journées de formation</a:t>
            </a:r>
          </a:p>
          <a:p>
            <a:pPr>
              <a:buFont typeface="Arial" charset="0"/>
              <a:buChar char="•"/>
              <a:defRPr/>
            </a:pPr>
            <a:r>
              <a:rPr lang="fr-FR" sz="1800" u="sng" dirty="0">
                <a:solidFill>
                  <a:srgbClr val="002060"/>
                </a:solidFill>
                <a:latin typeface="Agency FB" pitchFamily="34" charset="0"/>
              </a:rPr>
              <a:t>Soutien logistique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800" b="0" dirty="0">
                <a:solidFill>
                  <a:srgbClr val="002060"/>
                </a:solidFill>
                <a:latin typeface="Agency FB" pitchFamily="34" charset="0"/>
              </a:rPr>
              <a:t>Prêt de matériel pour opérations ponctuelles</a:t>
            </a:r>
          </a:p>
          <a:p>
            <a:pPr>
              <a:buFont typeface="Arial" charset="0"/>
              <a:buChar char="•"/>
              <a:defRPr/>
            </a:pPr>
            <a:r>
              <a:rPr lang="fr-FR" sz="1800" u="sng" dirty="0">
                <a:solidFill>
                  <a:srgbClr val="002060"/>
                </a:solidFill>
                <a:latin typeface="Agency FB" pitchFamily="34" charset="0"/>
              </a:rPr>
              <a:t>Conventions locales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800" b="0" dirty="0">
                <a:solidFill>
                  <a:srgbClr val="002060"/>
                </a:solidFill>
                <a:latin typeface="Agency FB" pitchFamily="34" charset="0"/>
              </a:rPr>
              <a:t>Conventions CLUBS/Sections Sportives Scolaires (Plaisir/Trappes/Mantes)</a:t>
            </a:r>
          </a:p>
          <a:p>
            <a:pPr lvl="2">
              <a:buFont typeface="Arial" charset="0"/>
              <a:buChar char="•"/>
              <a:defRPr/>
            </a:pPr>
            <a:r>
              <a:rPr lang="fr-FR" sz="1800" b="0" dirty="0">
                <a:solidFill>
                  <a:srgbClr val="002060"/>
                </a:solidFill>
                <a:latin typeface="Agency FB" pitchFamily="34" charset="0"/>
              </a:rPr>
              <a:t>Convention locales CLUBS/AS (Carrières sur Seine)</a:t>
            </a:r>
            <a:endParaRPr lang="fr-FR" sz="1800" dirty="0">
              <a:solidFill>
                <a:srgbClr val="002060"/>
              </a:solidFill>
              <a:latin typeface="Agency FB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fr-FR" sz="1800" u="sng" dirty="0">
                <a:solidFill>
                  <a:srgbClr val="002060"/>
                </a:solidFill>
                <a:latin typeface="Agency FB" pitchFamily="34" charset="0"/>
              </a:rPr>
              <a:t>Participation aux évènements handball</a:t>
            </a:r>
          </a:p>
          <a:p>
            <a:pPr lvl="1">
              <a:buFont typeface="Arial" charset="0"/>
              <a:buChar char="•"/>
              <a:defRPr/>
            </a:pPr>
            <a:r>
              <a:rPr lang="fr-FR" sz="1800" b="0" dirty="0">
                <a:solidFill>
                  <a:srgbClr val="002060"/>
                </a:solidFill>
                <a:latin typeface="Agency FB" pitchFamily="34" charset="0"/>
              </a:rPr>
              <a:t>Informations aux AS sur grands évènements (Mondial, matchs exhibitions, …)</a:t>
            </a:r>
          </a:p>
          <a:p>
            <a:pPr lvl="1">
              <a:buFont typeface="Arial" charset="0"/>
              <a:buChar char="•"/>
              <a:defRPr/>
            </a:pPr>
            <a:r>
              <a:rPr lang="fr-FR" sz="1800" b="0" dirty="0">
                <a:solidFill>
                  <a:srgbClr val="002060"/>
                </a:solidFill>
                <a:latin typeface="Agency FB" pitchFamily="34" charset="0"/>
              </a:rPr>
              <a:t>Participation à des évènements mis en place, distribution de places mises à disposition</a:t>
            </a:r>
          </a:p>
          <a:p>
            <a:pPr lvl="5">
              <a:buFont typeface="Arial" charset="0"/>
              <a:buChar char="•"/>
              <a:defRPr/>
            </a:pPr>
            <a:endParaRPr lang="fr-FR" sz="2546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51" y="757382"/>
            <a:ext cx="10220613" cy="5814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51" name="ZoneTexte 7"/>
          <p:cNvSpPr txBox="1">
            <a:spLocks noChangeArrowheads="1"/>
          </p:cNvSpPr>
          <p:nvPr/>
        </p:nvSpPr>
        <p:spPr bwMode="auto">
          <a:xfrm>
            <a:off x="1775885" y="2636838"/>
            <a:ext cx="889423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3600" dirty="0">
                <a:latin typeface="Calibri" pitchFamily="34" charset="0"/>
              </a:rPr>
              <a:t>L’USEP et la rencontre sportive à l’école primaire</a:t>
            </a:r>
          </a:p>
        </p:txBody>
      </p:sp>
      <p:pic>
        <p:nvPicPr>
          <p:cNvPr id="2052" name="Im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867" y="4437063"/>
            <a:ext cx="7969251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510" y="793751"/>
            <a:ext cx="2916767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7.tif">
            <a:extLst>
              <a:ext uri="{FF2B5EF4-FFF2-40B4-BE49-F238E27FC236}">
                <a16:creationId xmlns:a16="http://schemas.microsoft.com/office/drawing/2014/main" id="{FCA9DFF7-6214-4D66-A8D0-0372C99D03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136" y="393700"/>
            <a:ext cx="9138973" cy="6464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393" y="3634904"/>
            <a:ext cx="4364191" cy="32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9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25070C0E-F485-4DBB-B041-1E62C5BE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450585" y="369232"/>
            <a:ext cx="4342712" cy="394313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r-FR" dirty="0"/>
              <a:t>2 – Questions réponses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/>
              <a:t>Les Yvelines, terre de handball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CC681942-9C6E-478D-B44B-F6509067C4BB}" type="slidenum">
              <a:rPr lang="fr-FR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41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6A2DB62-6D1B-4A43-971F-5F0BD3DC9B79}"/>
              </a:ext>
            </a:extLst>
          </p:cNvPr>
          <p:cNvGrpSpPr/>
          <p:nvPr/>
        </p:nvGrpSpPr>
        <p:grpSpPr>
          <a:xfrm>
            <a:off x="1087753" y="4539407"/>
            <a:ext cx="10725665" cy="1589903"/>
            <a:chOff x="1021492" y="4777946"/>
            <a:chExt cx="10725665" cy="15899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23EAE3-2CE0-471F-9D9D-D92EF8AC4222}"/>
                </a:ext>
              </a:extLst>
            </p:cNvPr>
            <p:cNvSpPr/>
            <p:nvPr/>
          </p:nvSpPr>
          <p:spPr>
            <a:xfrm>
              <a:off x="1021492" y="4777946"/>
              <a:ext cx="10725665" cy="1589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FFHB_LOGO_COMITE_YVELINES_FD_BL_RVB.png">
              <a:extLst>
                <a:ext uri="{FF2B5EF4-FFF2-40B4-BE49-F238E27FC236}">
                  <a16:creationId xmlns:a16="http://schemas.microsoft.com/office/drawing/2014/main" id="{D09CF0B7-6FAC-41A1-B2CF-D872AF93D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5601" y="4923941"/>
              <a:ext cx="2720280" cy="120376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FC3A6B6-0C85-4A92-A0DE-E158323C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4324" y="4969697"/>
              <a:ext cx="1548983" cy="1265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4" descr="C:\Documents and Settings\pdiot\Mes documents\Dropbox\COURRIER\MODELES DE LETTRES 2018\logo_dsden_78_orangebleu.jpg">
              <a:extLst>
                <a:ext uri="{FF2B5EF4-FFF2-40B4-BE49-F238E27FC236}">
                  <a16:creationId xmlns:a16="http://schemas.microsoft.com/office/drawing/2014/main" id="{44F2D7B5-A618-4924-B40F-62B7A7807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697" y="4793749"/>
              <a:ext cx="1326202" cy="1473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C96928D-0186-44AA-98AD-D7DC8661C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"/>
            <a:stretch/>
          </p:blipFill>
          <p:spPr bwMode="auto">
            <a:xfrm>
              <a:off x="3175972" y="5154233"/>
              <a:ext cx="2325086" cy="1081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65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297" y="179677"/>
            <a:ext cx="9848851" cy="6388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075" name="ZoneTexte 8"/>
          <p:cNvSpPr txBox="1">
            <a:spLocks noChangeArrowheads="1"/>
          </p:cNvSpPr>
          <p:nvPr/>
        </p:nvSpPr>
        <p:spPr bwMode="auto">
          <a:xfrm>
            <a:off x="2190752" y="1714500"/>
            <a:ext cx="619124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200" b="1" u="sng">
                <a:solidFill>
                  <a:srgbClr val="00B050"/>
                </a:solidFill>
                <a:latin typeface="Calibri" pitchFamily="34" charset="0"/>
              </a:rPr>
              <a:t>L’USEP, c’est quoi ?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000251" y="228600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L’Union Sportive de l’Enseignement du Premier Degré </a:t>
            </a: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968501" y="2857500"/>
            <a:ext cx="844761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Fédération sportive scolaire de la Ligue de l’Enseignement   </a:t>
            </a:r>
          </a:p>
        </p:txBody>
      </p:sp>
      <p:sp>
        <p:nvSpPr>
          <p:cNvPr id="13" name="Ellipse 12"/>
          <p:cNvSpPr/>
          <p:nvPr/>
        </p:nvSpPr>
        <p:spPr>
          <a:xfrm>
            <a:off x="8728368" y="3815656"/>
            <a:ext cx="259765" cy="1298377"/>
          </a:xfrm>
          <a:prstGeom prst="ellipse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136934" y="4351438"/>
            <a:ext cx="204383" cy="941189"/>
          </a:xfrm>
          <a:prstGeom prst="roundRect">
            <a:avLst>
              <a:gd name="adj" fmla="val 16667"/>
            </a:avLst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204618" y="3708500"/>
            <a:ext cx="259766" cy="1298377"/>
          </a:xfrm>
          <a:prstGeom prst="ellipse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190751" y="3500439"/>
            <a:ext cx="2043123" cy="92333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endParaRPr lang="fr-FR" b="1" dirty="0"/>
          </a:p>
          <a:p>
            <a:pPr marL="0" lvl="1"/>
            <a:r>
              <a:rPr lang="fr-FR" b="1" dirty="0"/>
              <a:t>Mouvement sportif</a:t>
            </a:r>
          </a:p>
          <a:p>
            <a:endParaRPr lang="fr-FR" dirty="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271433" y="4724401"/>
            <a:ext cx="2646815" cy="92333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endParaRPr lang="fr-FR" b="1"/>
          </a:p>
          <a:p>
            <a:pPr marL="0" lvl="1"/>
            <a:r>
              <a:rPr lang="fr-FR" b="1"/>
              <a:t>Mouvement pédagogique</a:t>
            </a:r>
          </a:p>
          <a:p>
            <a:endParaRPr lang="fr-FR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7056967" y="3500439"/>
            <a:ext cx="2307106" cy="92333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endParaRPr lang="fr-FR" b="1"/>
          </a:p>
          <a:p>
            <a:pPr marL="0" lvl="1"/>
            <a:r>
              <a:rPr lang="fr-FR" b="1"/>
              <a:t>Mouvement associatif</a:t>
            </a:r>
          </a:p>
          <a:p>
            <a:endParaRPr lang="fr-FR"/>
          </a:p>
        </p:txBody>
      </p:sp>
      <p:pic>
        <p:nvPicPr>
          <p:cNvPr id="3084" name="Picture 13" descr="sport scolaire de lecole publique - avec point en desso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133" y="404813"/>
            <a:ext cx="863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8" grpId="0" uiExpand="1" build="p" animBg="1"/>
      <p:bldP spid="19" grpId="0" build="allAtOnce" animBg="1"/>
      <p:bldP spid="20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024" y="675121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099" name="ZoneTexte 8"/>
          <p:cNvSpPr txBox="1">
            <a:spLocks noChangeArrowheads="1"/>
          </p:cNvSpPr>
          <p:nvPr/>
        </p:nvSpPr>
        <p:spPr bwMode="auto">
          <a:xfrm>
            <a:off x="2190751" y="1714500"/>
            <a:ext cx="7810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200" b="1" u="sng">
                <a:solidFill>
                  <a:srgbClr val="00B050"/>
                </a:solidFill>
                <a:latin typeface="Calibri" pitchFamily="34" charset="0"/>
              </a:rPr>
              <a:t>L’USEP, partenaire du l’Education Nationale</a:t>
            </a:r>
          </a:p>
        </p:txBody>
      </p:sp>
      <p:sp>
        <p:nvSpPr>
          <p:cNvPr id="4100" name="ZoneTexte 5"/>
          <p:cNvSpPr txBox="1">
            <a:spLocks noChangeArrowheads="1"/>
          </p:cNvSpPr>
          <p:nvPr/>
        </p:nvSpPr>
        <p:spPr bwMode="auto">
          <a:xfrm>
            <a:off x="1775884" y="2205038"/>
            <a:ext cx="83523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 Convention Cadre</a:t>
            </a:r>
          </a:p>
          <a:p>
            <a:pPr algn="ctr"/>
            <a:r>
              <a:rPr lang="fr-FR" b="1"/>
              <a:t> entre le Ministère de l’Education Nationale et l’USEP</a:t>
            </a:r>
            <a:r>
              <a:rPr lang="fr-FR"/>
              <a:t>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351618" y="3068639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/>
              <a:t>L’USEP est complémentaire de l’EPS.</a:t>
            </a:r>
          </a:p>
          <a:p>
            <a:endParaRPr lang="fr-FR"/>
          </a:p>
          <a:p>
            <a:pPr>
              <a:buFont typeface="Wingdings" pitchFamily="2" charset="2"/>
              <a:buChar char="Ø"/>
            </a:pPr>
            <a:r>
              <a:rPr lang="fr-FR"/>
              <a:t>L’USEP accompagne la refondation de l’Ecole de la République pour la réussite de tous les élèves.</a:t>
            </a:r>
          </a:p>
          <a:p>
            <a:pPr>
              <a:buFont typeface="Wingdings" pitchFamily="2" charset="2"/>
              <a:buChar char="Ø"/>
            </a:pPr>
            <a:endParaRPr lang="fr-FR"/>
          </a:p>
          <a:p>
            <a:pPr>
              <a:buFont typeface="Wingdings" pitchFamily="2" charset="2"/>
              <a:buChar char="Ø"/>
            </a:pPr>
            <a:r>
              <a:rPr lang="fr-FR"/>
              <a:t>L’USEP développe le parcours sportif et citoyen des enfants.</a:t>
            </a:r>
          </a:p>
          <a:p>
            <a:pPr>
              <a:buFont typeface="Wingdings" pitchFamily="2" charset="2"/>
              <a:buChar char="Ø"/>
            </a:pPr>
            <a:endParaRPr lang="fr-FR"/>
          </a:p>
          <a:p>
            <a:pPr>
              <a:buFont typeface="Wingdings" pitchFamily="2" charset="2"/>
              <a:buChar char="Ø"/>
            </a:pPr>
            <a:r>
              <a:rPr lang="fr-FR"/>
              <a:t>L’USEP porte la notion de « rencontres sportives associatives » en soutien et en continuité de l’EPS.</a:t>
            </a:r>
          </a:p>
          <a:p>
            <a:pPr>
              <a:buFont typeface="Wingdings" pitchFamily="2" charset="2"/>
              <a:buChar char="Ø"/>
            </a:pPr>
            <a:endParaRPr lang="fr-FR"/>
          </a:p>
        </p:txBody>
      </p:sp>
      <p:pic>
        <p:nvPicPr>
          <p:cNvPr id="4102" name="Picture 7" descr="sport scolaire de lecole publique - avec point en desso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1" y="692150"/>
            <a:ext cx="863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993434" y="2565499"/>
            <a:ext cx="204382" cy="941189"/>
          </a:xfrm>
          <a:prstGeom prst="round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238251" y="1214439"/>
            <a:ext cx="9906000" cy="5214937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/>
              <a:t>Construire une véritable culture sportive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/>
              <a:t> Contribuer à l’engagement civique et social des élèves</a:t>
            </a: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endParaRPr lang="fr-FR" sz="2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/>
          </a:p>
        </p:txBody>
      </p:sp>
      <p:sp>
        <p:nvSpPr>
          <p:cNvPr id="5124" name="ZoneTexte 8"/>
          <p:cNvSpPr txBox="1">
            <a:spLocks noChangeArrowheads="1"/>
          </p:cNvSpPr>
          <p:nvPr/>
        </p:nvSpPr>
        <p:spPr bwMode="auto">
          <a:xfrm>
            <a:off x="3905251" y="1571626"/>
            <a:ext cx="4110567" cy="430213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2200" b="1" u="sng">
                <a:solidFill>
                  <a:srgbClr val="00B050"/>
                </a:solidFill>
                <a:latin typeface="Calibri" pitchFamily="34" charset="0"/>
              </a:rPr>
              <a:t> Les missions de l’USEP</a:t>
            </a:r>
          </a:p>
        </p:txBody>
      </p:sp>
      <p:sp>
        <p:nvSpPr>
          <p:cNvPr id="16" name="Flèche vers le bas 15"/>
          <p:cNvSpPr/>
          <p:nvPr/>
        </p:nvSpPr>
        <p:spPr>
          <a:xfrm rot="4012255">
            <a:off x="4752182" y="3004642"/>
            <a:ext cx="1150937" cy="1209080"/>
          </a:xfrm>
          <a:prstGeom prst="downArrow">
            <a:avLst>
              <a:gd name="adj1" fmla="val 50000"/>
              <a:gd name="adj2" fmla="val 50000"/>
            </a:avLst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6" name="Picture 6" descr="sport scolaire de lecole publique - avec point en desso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0" y="333375"/>
            <a:ext cx="863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20080" y="636045"/>
            <a:ext cx="10287000" cy="6000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147" name="ZoneTexte 22"/>
          <p:cNvSpPr txBox="1">
            <a:spLocks noChangeArrowheads="1"/>
          </p:cNvSpPr>
          <p:nvPr/>
        </p:nvSpPr>
        <p:spPr bwMode="auto">
          <a:xfrm>
            <a:off x="1583267" y="692150"/>
            <a:ext cx="902546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/>
              <a:t> </a:t>
            </a:r>
            <a:r>
              <a:rPr lang="fr-FR" altLang="fr-FR" sz="2400">
                <a:solidFill>
                  <a:srgbClr val="FF0000"/>
                </a:solidFill>
              </a:rPr>
              <a:t>Rencontres multi-activités </a:t>
            </a:r>
          </a:p>
          <a:p>
            <a:pPr algn="ctr"/>
            <a:r>
              <a:rPr lang="fr-FR" altLang="fr-FR" sz="2400"/>
              <a:t>variées pour tous les âges et pour tous.</a:t>
            </a:r>
          </a:p>
          <a:p>
            <a:endParaRPr lang="fr-FR" altLang="fr-FR" sz="240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67" y="1704781"/>
            <a:ext cx="2762251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9" name="ZoneTexte 17"/>
          <p:cNvSpPr txBox="1">
            <a:spLocks noChangeArrowheads="1"/>
          </p:cNvSpPr>
          <p:nvPr/>
        </p:nvSpPr>
        <p:spPr bwMode="auto">
          <a:xfrm>
            <a:off x="1200151" y="3644900"/>
            <a:ext cx="287866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1400"/>
              <a:t>Rencontres maternelles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400" b="1">
                <a:latin typeface="Franklin Gothic Book" pitchFamily="34" charset="0"/>
                <a:cs typeface="Times New Roman" pitchFamily="18" charset="0"/>
              </a:rPr>
              <a:t>Les p’tits costauds </a:t>
            </a:r>
            <a:endParaRPr lang="fr-FR" altLang="fr-FR" sz="1400">
              <a:latin typeface="Franklin Gothic Book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400" b="1">
                <a:latin typeface="Franklin Gothic Book" pitchFamily="34" charset="0"/>
                <a:cs typeface="Times New Roman" pitchFamily="18" charset="0"/>
              </a:rPr>
              <a:t>Les p’tits acrobates</a:t>
            </a:r>
            <a:endParaRPr lang="fr-FR" altLang="fr-FR" sz="1400">
              <a:latin typeface="Franklin Gothic Book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400" b="1">
                <a:latin typeface="Franklin Gothic Book" pitchFamily="34" charset="0"/>
                <a:cs typeface="Times New Roman" pitchFamily="18" charset="0"/>
              </a:rPr>
              <a:t>Les p’tits athlètes </a:t>
            </a:r>
            <a:endParaRPr lang="fr-FR" altLang="fr-FR" sz="1400">
              <a:latin typeface="Franklin Gothic Book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fr-FR" altLang="fr-FR" sz="1400" b="1">
                <a:latin typeface="Franklin Gothic Book" pitchFamily="34" charset="0"/>
                <a:cs typeface="Times New Roman" pitchFamily="18" charset="0"/>
              </a:rPr>
              <a:t>Les P’tits débrouillards</a:t>
            </a:r>
            <a:r>
              <a:rPr lang="fr-FR" altLang="fr-FR" sz="1400">
                <a:latin typeface="Franklin Gothic Book" pitchFamily="34" charset="0"/>
                <a:cs typeface="Times New Roman" pitchFamily="18" charset="0"/>
              </a:rPr>
              <a:t> </a:t>
            </a:r>
            <a:endParaRPr lang="fr-FR" altLang="fr-FR" sz="1400">
              <a:latin typeface="Franklin Gothic Book" pitchFamily="34" charset="0"/>
            </a:endParaRPr>
          </a:p>
        </p:txBody>
      </p:sp>
      <p:sp>
        <p:nvSpPr>
          <p:cNvPr id="6150" name="ZoneTexte 24"/>
          <p:cNvSpPr txBox="1">
            <a:spLocks noChangeArrowheads="1"/>
          </p:cNvSpPr>
          <p:nvPr/>
        </p:nvSpPr>
        <p:spPr bwMode="auto">
          <a:xfrm>
            <a:off x="4847168" y="1844676"/>
            <a:ext cx="41296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Des randonnées</a:t>
            </a:r>
          </a:p>
        </p:txBody>
      </p:sp>
      <p:pic>
        <p:nvPicPr>
          <p:cNvPr id="7178" name="Picture 10" descr="\\DLINK-257350\Volume_2\Partage\SAISONS USEP\saison 2016-2017\Photos\Randos\Le Perray\IMG_38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139" y="1700808"/>
            <a:ext cx="3535716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9" name="Picture 11" descr="\\DLINK-257350\Volume_2\Partage\SAISONS USEP\saison 2016-2017\Photos\Randos\Le Corra\IMG_39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88" y="3493941"/>
            <a:ext cx="3360373" cy="1890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80" name="Picture 12" descr="\\DLINK-257350\Volume_2\Partage\SAISONS USEP\saison 2016-2017\Photos\Jeux d'Antan\Rambouillet\IMG_43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171" y="4365104"/>
            <a:ext cx="3279687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54" name="ZoneTexte 30"/>
          <p:cNvSpPr txBox="1">
            <a:spLocks noChangeArrowheads="1"/>
          </p:cNvSpPr>
          <p:nvPr/>
        </p:nvSpPr>
        <p:spPr bwMode="auto">
          <a:xfrm>
            <a:off x="6000751" y="5445125"/>
            <a:ext cx="19198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Des jeux d’antan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984" y="650732"/>
            <a:ext cx="4800600" cy="2700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ZoneTexte 19"/>
          <p:cNvSpPr txBox="1">
            <a:spLocks noChangeArrowheads="1"/>
          </p:cNvSpPr>
          <p:nvPr/>
        </p:nvSpPr>
        <p:spPr bwMode="auto">
          <a:xfrm>
            <a:off x="4464051" y="5661025"/>
            <a:ext cx="537633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/>
              <a:t>Activités physiques d’expression</a:t>
            </a:r>
          </a:p>
        </p:txBody>
      </p:sp>
      <p:pic>
        <p:nvPicPr>
          <p:cNvPr id="60418" name="Picture 2" descr="\\DLINK-257350\Volume_2\Partage\SAISONS USEP\saison 2016-2017\Photos\P'tits Acrobates\Les Clayes\IMG_4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485" y="3068638"/>
            <a:ext cx="4432300" cy="249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9" name="Picture 3" descr="\\DLINK-257350\Volume_2\Partage\SAISONS USEP\saison 2016-2017\Photos\P'tits Acrobates\Les Clayes\IMG_46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1" y="3644901"/>
            <a:ext cx="4047067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20" name="Picture 4" descr="\\DLINK-257350\Volume_2\Partage\SAISONS USEP\saison 2016-2017\Photos\P'tits Acrobates\Les Clayes\IMG_46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967" y="333375"/>
            <a:ext cx="4303184" cy="242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1451</TotalTime>
  <Words>967</Words>
  <Application>Microsoft Office PowerPoint</Application>
  <PresentationFormat>Grand écran</PresentationFormat>
  <Paragraphs>298</Paragraphs>
  <Slides>41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2" baseType="lpstr">
      <vt:lpstr>Agency FB</vt:lpstr>
      <vt:lpstr>Arial</vt:lpstr>
      <vt:lpstr>Arial Black</vt:lpstr>
      <vt:lpstr>Arial Rounded MT Bold</vt:lpstr>
      <vt:lpstr>Calibri</vt:lpstr>
      <vt:lpstr>Calibri Light</vt:lpstr>
      <vt:lpstr>DejaVu Sans</vt:lpstr>
      <vt:lpstr>Franklin Gothic Book</vt:lpstr>
      <vt:lpstr>Times New Roman</vt:lpstr>
      <vt:lpstr>Wingdings</vt:lpstr>
      <vt:lpstr>Office Theme</vt:lpstr>
      <vt:lpstr>Réunion UNSS / USEP</vt:lpstr>
      <vt:lpstr>Ordre du jour</vt:lpstr>
      <vt:lpstr>1 – Présentation de l’USEP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Jeux d’opposition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Handballons nous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 – Présentation de l’UNSS</vt:lpstr>
      <vt:lpstr>LE HANDBALL à l’UNSS YVELINES </vt:lpstr>
      <vt:lpstr>Présentation PowerPoint</vt:lpstr>
      <vt:lpstr>L’UNSS en CHIFFRES</vt:lpstr>
      <vt:lpstr>Répartition des licenciés  par sexe et  par type d’établissement </vt:lpstr>
      <vt:lpstr>Les Activités Pratiquées</vt:lpstr>
      <vt:lpstr>LE HANDBALL à L’UNSS</vt:lpstr>
      <vt:lpstr>LE HANDBALL à L’UNSS</vt:lpstr>
      <vt:lpstr>LE HANDBALL à L’UNSS</vt:lpstr>
      <vt:lpstr>LE HANDBALL à L’UNSS</vt:lpstr>
      <vt:lpstr>LE HANDBALL à L’UNSS</vt:lpstr>
      <vt:lpstr>Relations UNSS 78 / Fédération HB</vt:lpstr>
      <vt:lpstr>Présentation PowerPoint</vt:lpstr>
      <vt:lpstr>2 – Questions réponses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Royer</dc:creator>
  <cp:lastModifiedBy>Frédéric</cp:lastModifiedBy>
  <cp:revision>83</cp:revision>
  <dcterms:created xsi:type="dcterms:W3CDTF">2017-05-10T14:00:21Z</dcterms:created>
  <dcterms:modified xsi:type="dcterms:W3CDTF">2017-12-15T17:53:19Z</dcterms:modified>
</cp:coreProperties>
</file>