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10" r:id="rId2"/>
    <p:sldId id="419" r:id="rId3"/>
    <p:sldId id="277" r:id="rId4"/>
    <p:sldId id="418" r:id="rId5"/>
    <p:sldId id="404" r:id="rId6"/>
    <p:sldId id="406" r:id="rId7"/>
    <p:sldId id="416" r:id="rId8"/>
    <p:sldId id="413" r:id="rId9"/>
    <p:sldId id="414" r:id="rId10"/>
    <p:sldId id="415" r:id="rId11"/>
    <p:sldId id="409" r:id="rId12"/>
    <p:sldId id="420" r:id="rId13"/>
  </p:sldIdLst>
  <p:sldSz cx="12192000" cy="685800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3895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pos="3840">
          <p15:clr>
            <a:srgbClr val="A4A3A4"/>
          </p15:clr>
        </p15:guide>
        <p15:guide id="6" pos="393">
          <p15:clr>
            <a:srgbClr val="A4A3A4"/>
          </p15:clr>
        </p15:guide>
        <p15:guide id="7" pos="7287">
          <p15:clr>
            <a:srgbClr val="A4A3A4"/>
          </p15:clr>
        </p15:guide>
        <p15:guide id="8" pos="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 autoAdjust="0"/>
    <p:restoredTop sz="87314" autoAdjust="0"/>
  </p:normalViewPr>
  <p:slideViewPr>
    <p:cSldViewPr snapToObjects="1" showGuides="1">
      <p:cViewPr varScale="1">
        <p:scale>
          <a:sx n="117" d="100"/>
          <a:sy n="117" d="100"/>
        </p:scale>
        <p:origin x="-768" y="-102"/>
      </p:cViewPr>
      <p:guideLst>
        <p:guide orient="horz" pos="2160"/>
        <p:guide orient="horz" pos="368"/>
        <p:guide orient="horz" pos="3895"/>
        <p:guide orient="horz" pos="958"/>
        <p:guide pos="3840"/>
        <p:guide pos="393"/>
        <p:guide pos="7287"/>
        <p:guide pos="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notesViewPr>
    <p:cSldViewPr snapToObjects="1" showGuides="1">
      <p:cViewPr varScale="1">
        <p:scale>
          <a:sx n="61" d="100"/>
          <a:sy n="61" d="100"/>
        </p:scale>
        <p:origin x="-3354" y="-96"/>
      </p:cViewPr>
      <p:guideLst>
        <p:guide orient="horz" pos="3224"/>
        <p:guide orient="horz" pos="3127"/>
        <p:guide pos="223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F8D676-19A2-4A50-AE10-16E21CEFE2C6}" type="datetimeFigureOut">
              <a:rPr lang="fr-FR" altLang="fr-FR"/>
              <a:pPr>
                <a:defRPr/>
              </a:pPr>
              <a:t>12/02/2018</a:t>
            </a:fld>
            <a:endParaRPr lang="fr-FR" alt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D2D1FE-6C2E-452E-9BA9-221B3B49A18D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3996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16EFA8-D6FF-4D7F-8E4B-CF8F41BDE860}" type="datetimeFigureOut">
              <a:rPr lang="fr-FR" altLang="fr-FR"/>
              <a:pPr>
                <a:defRPr/>
              </a:pPr>
              <a:t>12/02/2018</a:t>
            </a:fld>
            <a:endParaRPr lang="fr-FR" alt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8475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B4711F-B996-4F33-80C4-B606CB11CDD1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3456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4F3AF-60DB-4037-8D10-101900C05468}" type="slidenum">
              <a:rPr lang="fr-FR" smtClean="0"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319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10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11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12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2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E406E7-5308-477F-8E21-052C021F31FF}" type="slidenum">
              <a:rPr lang="fr-FR" altLang="fr-FR" smtClean="0"/>
              <a:pPr/>
              <a:t>3</a:t>
            </a:fld>
            <a:endParaRPr lang="fr-FR" alt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4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5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6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7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8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9" indent="-28572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07" indent="-228581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70" indent="-228581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32" indent="-228581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788EBD-B144-4C09-8064-41B5BBA37749}" type="slidenum">
              <a:rPr lang="fr-FR" altLang="fr-FR" smtClean="0"/>
              <a:pPr/>
              <a:t>9</a:t>
            </a:fld>
            <a:endParaRPr lang="fr-FR" altLang="fr-FR" dirty="0"/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72990"/>
          </a:xfrm>
          <a:solidFill>
            <a:schemeClr val="bg2"/>
          </a:solidFill>
        </p:spPr>
        <p:txBody>
          <a:bodyPr rtlCol="0" anchor="t">
            <a:normAutofit/>
          </a:bodyPr>
          <a:lstStyle>
            <a:lvl1pPr algn="ctr"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3060000"/>
            <a:ext cx="12192000" cy="722217"/>
          </a:xfrm>
          <a:solidFill>
            <a:schemeClr val="accent1"/>
          </a:solidFill>
        </p:spPr>
        <p:txBody>
          <a:bodyPr lIns="540000" rIns="3600000"/>
          <a:lstStyle>
            <a:lvl1pPr algn="l">
              <a:defRPr sz="3500" cap="none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555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  8"/>
          <p:cNvSpPr>
            <a:spLocks noGrp="1"/>
          </p:cNvSpPr>
          <p:nvPr>
            <p:ph type="pic" sz="quarter" idx="13"/>
          </p:nvPr>
        </p:nvSpPr>
        <p:spPr>
          <a:xfrm>
            <a:off x="8066314" y="592600"/>
            <a:ext cx="3460524" cy="5590713"/>
          </a:xfrm>
          <a:solidFill>
            <a:schemeClr val="bg2"/>
          </a:solidFill>
        </p:spPr>
        <p:txBody>
          <a:bodyPr rtlCol="0" anchor="t">
            <a:noAutofit/>
          </a:bodyPr>
          <a:lstStyle>
            <a:lvl1pPr algn="ctr">
              <a:defRPr sz="1600" b="0" cap="none" baseline="0">
                <a:solidFill>
                  <a:schemeClr val="tx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4"/>
          </p:nvPr>
        </p:nvSpPr>
        <p:spPr>
          <a:xfrm>
            <a:off x="614363" y="1520825"/>
            <a:ext cx="7020000" cy="46624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038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2195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Titre-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 descr="ppt 1.BMP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9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770" y="312466"/>
            <a:ext cx="10538565" cy="889317"/>
          </a:xfrm>
        </p:spPr>
        <p:txBody>
          <a:bodyPr anchor="b">
            <a:normAutofit/>
          </a:bodyPr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770" y="1354976"/>
            <a:ext cx="10538565" cy="121286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2910" y="5072619"/>
            <a:ext cx="166230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sz="quarter" idx="11"/>
          </p:nvPr>
        </p:nvSpPr>
        <p:spPr>
          <a:xfrm>
            <a:off x="0" y="1973793"/>
            <a:ext cx="12192000" cy="2903008"/>
          </a:xfrm>
        </p:spPr>
        <p:txBody>
          <a:bodyPr/>
          <a:lstStyle/>
          <a:p>
            <a:r>
              <a:rPr lang="fr-FR" dirty="0" smtClean="0"/>
              <a:t>Faire glisser l'image vers l'espace réservé ou cliquer sur l'icône pour l'ajouter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079" y="592600"/>
            <a:ext cx="2929873" cy="322002"/>
          </a:xfrm>
          <a:solidFill>
            <a:schemeClr val="accent1"/>
          </a:solidFill>
        </p:spPr>
        <p:txBody>
          <a:bodyPr wrap="none" lIns="72000" tIns="36000" rIns="180000" bIns="36000">
            <a:sp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1189038" y="1502229"/>
            <a:ext cx="4140000" cy="4789034"/>
          </a:xfrm>
        </p:spPr>
        <p:txBody>
          <a:bodyPr numCol="1"/>
          <a:lstStyle>
            <a:lvl1pPr marL="0">
              <a:spcBef>
                <a:spcPts val="0"/>
              </a:spcBef>
              <a:defRPr sz="2000" b="1" cap="all" baseline="0">
                <a:solidFill>
                  <a:schemeClr val="accent1"/>
                </a:solidFill>
              </a:defRPr>
            </a:lvl1pPr>
            <a:lvl2pPr marL="0">
              <a:spcBef>
                <a:spcPts val="1200"/>
              </a:spcBef>
              <a:defRPr sz="2000">
                <a:solidFill>
                  <a:schemeClr val="tx1"/>
                </a:solidFill>
              </a:defRPr>
            </a:lvl2pPr>
            <a:lvl3pPr marL="180000" indent="-1800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  <a:tabLst/>
              <a:defRPr sz="1800"/>
            </a:lvl3pPr>
            <a:lvl4pPr marL="324000" indent="-1440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  <a:tabLst/>
              <a:defRPr sz="1400"/>
            </a:lvl4pPr>
            <a:lvl5pPr marL="468000" indent="-144000"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0"/>
          </p:nvPr>
        </p:nvSpPr>
        <p:spPr>
          <a:xfrm>
            <a:off x="5481438" y="1502229"/>
            <a:ext cx="4140000" cy="4789034"/>
          </a:xfrm>
        </p:spPr>
        <p:txBody>
          <a:bodyPr numCol="1"/>
          <a:lstStyle>
            <a:lvl1pPr marL="0">
              <a:spcBef>
                <a:spcPts val="0"/>
              </a:spcBef>
              <a:defRPr sz="2000" b="1" cap="all" baseline="0">
                <a:solidFill>
                  <a:schemeClr val="accent1"/>
                </a:solidFill>
              </a:defRPr>
            </a:lvl1pPr>
            <a:lvl2pPr marL="0">
              <a:spcBef>
                <a:spcPts val="1200"/>
              </a:spcBef>
              <a:defRPr sz="2000">
                <a:solidFill>
                  <a:schemeClr val="tx1"/>
                </a:solidFill>
              </a:defRPr>
            </a:lvl2pPr>
            <a:lvl3pPr marL="180000" indent="-1800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  <a:tabLst/>
              <a:defRPr sz="1800"/>
            </a:lvl3pPr>
            <a:lvl4pPr marL="324000" indent="-144000">
              <a:spcBef>
                <a:spcPts val="0"/>
              </a:spcBef>
              <a:buSzPct val="110000"/>
              <a:buFont typeface="Arial" panose="020B0604020202020204" pitchFamily="34" charset="0"/>
              <a:buChar char="•"/>
              <a:tabLst/>
              <a:defRPr sz="1400"/>
            </a:lvl4pPr>
            <a:lvl5pPr marL="468000" indent="-144000">
              <a:spcBef>
                <a:spcPts val="0"/>
              </a:spcBef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  <a:tabLst/>
              <a:defRPr sz="12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329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72990"/>
          </a:xfrm>
          <a:solidFill>
            <a:schemeClr val="bg2"/>
          </a:solidFill>
        </p:spPr>
        <p:txBody>
          <a:bodyPr rtlCol="0" anchor="t">
            <a:normAutofit/>
          </a:bodyPr>
          <a:lstStyle>
            <a:lvl1pPr algn="ctr">
              <a:defRPr sz="1600" b="0" cap="none" baseline="0">
                <a:solidFill>
                  <a:schemeClr val="tx1"/>
                </a:solidFill>
              </a:defRPr>
            </a:lvl1pPr>
          </a:lstStyle>
          <a:p>
            <a:pPr lvl="0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3060000"/>
            <a:ext cx="12192000" cy="722217"/>
          </a:xfrm>
          <a:solidFill>
            <a:schemeClr val="bg1">
              <a:alpha val="70000"/>
            </a:schemeClr>
          </a:solidFill>
        </p:spPr>
        <p:txBody>
          <a:bodyPr rIns="540000"/>
          <a:lstStyle>
            <a:lvl1pPr algn="r">
              <a:defRPr sz="2800" cap="all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847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0"/>
          </p:nvPr>
        </p:nvSpPr>
        <p:spPr>
          <a:xfrm>
            <a:off x="3107572" y="1268760"/>
            <a:ext cx="1872000" cy="1872000"/>
          </a:xfrm>
        </p:spPr>
        <p:txBody>
          <a:bodyPr/>
          <a:lstStyle>
            <a:lvl1pPr algn="ctr">
              <a:defRPr sz="1200" b="0" cap="none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2243572" y="3284538"/>
            <a:ext cx="3600000" cy="2898775"/>
          </a:xfrm>
        </p:spPr>
        <p:txBody>
          <a:bodyPr/>
          <a:lstStyle>
            <a:lvl1pPr>
              <a:spcBef>
                <a:spcPts val="0"/>
              </a:spcBef>
              <a:defRPr cap="none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b="0"/>
            </a:lvl2pPr>
            <a:lvl3pPr marL="432000" indent="0">
              <a:spcBef>
                <a:spcPts val="1200"/>
              </a:spcBef>
              <a:buFontTx/>
              <a:buNone/>
              <a:defRPr sz="12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6322984" y="3284538"/>
            <a:ext cx="3600000" cy="2898775"/>
          </a:xfrm>
        </p:spPr>
        <p:txBody>
          <a:bodyPr/>
          <a:lstStyle>
            <a:lvl1pPr>
              <a:spcBef>
                <a:spcPts val="0"/>
              </a:spcBef>
              <a:defRPr cap="none" baseline="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b="0"/>
            </a:lvl2pPr>
            <a:lvl3pPr marL="432000" indent="0">
              <a:spcBef>
                <a:spcPts val="1200"/>
              </a:spcBef>
              <a:buFontTx/>
              <a:buNone/>
              <a:defRPr sz="12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graphique 3"/>
          <p:cNvSpPr>
            <a:spLocks noGrp="1"/>
          </p:cNvSpPr>
          <p:nvPr>
            <p:ph type="chart" sz="quarter" idx="14"/>
          </p:nvPr>
        </p:nvSpPr>
        <p:spPr>
          <a:xfrm>
            <a:off x="7186984" y="1268760"/>
            <a:ext cx="1872000" cy="1872000"/>
          </a:xfrm>
        </p:spPr>
        <p:txBody>
          <a:bodyPr/>
          <a:lstStyle>
            <a:lvl1pPr algn="ctr">
              <a:defRPr sz="1200" b="0" cap="none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3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614363" y="1520825"/>
            <a:ext cx="10953750" cy="46624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526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14363" y="1520825"/>
            <a:ext cx="10953750" cy="684039"/>
          </a:xfrm>
        </p:spPr>
        <p:txBody>
          <a:bodyPr/>
          <a:lstStyle>
            <a:lvl1pPr algn="ctr">
              <a:spcBef>
                <a:spcPts val="0"/>
              </a:spcBef>
              <a:defRPr/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607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pour une image  20"/>
          <p:cNvSpPr>
            <a:spLocks noGrp="1"/>
          </p:cNvSpPr>
          <p:nvPr>
            <p:ph type="pic" sz="quarter" idx="10"/>
          </p:nvPr>
        </p:nvSpPr>
        <p:spPr bwMode="auto">
          <a:xfrm>
            <a:off x="-10886" y="0"/>
            <a:ext cx="4449309" cy="6858000"/>
          </a:xfrm>
          <a:custGeom>
            <a:avLst/>
            <a:gdLst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10886 h 6851424"/>
              <a:gd name="connsiteX1" fmla="*/ 1115686 w 5532338"/>
              <a:gd name="connsiteY1" fmla="*/ 0 h 6851424"/>
              <a:gd name="connsiteX2" fmla="*/ 2766169 w 5532338"/>
              <a:gd name="connsiteY2" fmla="*/ 10886 h 6851424"/>
              <a:gd name="connsiteX3" fmla="*/ 5532338 w 5532338"/>
              <a:gd name="connsiteY3" fmla="*/ 3431155 h 6851424"/>
              <a:gd name="connsiteX4" fmla="*/ 2766169 w 5532338"/>
              <a:gd name="connsiteY4" fmla="*/ 6851424 h 6851424"/>
              <a:gd name="connsiteX5" fmla="*/ 0 w 5532338"/>
              <a:gd name="connsiteY5" fmla="*/ 6851424 h 6851424"/>
              <a:gd name="connsiteX6" fmla="*/ 0 w 5532338"/>
              <a:gd name="connsiteY6" fmla="*/ 10886 h 6851424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5343 w 5532338"/>
              <a:gd name="connsiteY5" fmla="*/ 3396343 h 6840538"/>
              <a:gd name="connsiteX6" fmla="*/ 0 w 5532338"/>
              <a:gd name="connsiteY6" fmla="*/ 0 h 6840538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0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6" fmla="*/ 0 w 5532338"/>
              <a:gd name="connsiteY6" fmla="*/ 0 h 6840538"/>
              <a:gd name="connsiteX0" fmla="*/ 0 w 5532338"/>
              <a:gd name="connsiteY0" fmla="*/ 0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6" fmla="*/ 0 w 5532338"/>
              <a:gd name="connsiteY6" fmla="*/ 0 h 6840538"/>
              <a:gd name="connsiteX0" fmla="*/ 0 w 5532338"/>
              <a:gd name="connsiteY0" fmla="*/ 6840538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0" fmla="*/ 16428 w 4449309"/>
              <a:gd name="connsiteY0" fmla="*/ 6851424 h 6851424"/>
              <a:gd name="connsiteX1" fmla="*/ 0 w 4449309"/>
              <a:gd name="connsiteY1" fmla="*/ 0 h 6851424"/>
              <a:gd name="connsiteX2" fmla="*/ 1683140 w 4449309"/>
              <a:gd name="connsiteY2" fmla="*/ 0 h 6851424"/>
              <a:gd name="connsiteX3" fmla="*/ 4449309 w 4449309"/>
              <a:gd name="connsiteY3" fmla="*/ 3420269 h 6851424"/>
              <a:gd name="connsiteX4" fmla="*/ 1683140 w 4449309"/>
              <a:gd name="connsiteY4" fmla="*/ 6840538 h 6851424"/>
              <a:gd name="connsiteX5" fmla="*/ 16428 w 4449309"/>
              <a:gd name="connsiteY5" fmla="*/ 6851424 h 685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9309" h="6851424">
                <a:moveTo>
                  <a:pt x="16428" y="6851424"/>
                </a:moveTo>
                <a:lnTo>
                  <a:pt x="0" y="0"/>
                </a:lnTo>
                <a:lnTo>
                  <a:pt x="1683140" y="0"/>
                </a:lnTo>
                <a:cubicBezTo>
                  <a:pt x="3210853" y="0"/>
                  <a:pt x="4449309" y="1531307"/>
                  <a:pt x="4449309" y="3420269"/>
                </a:cubicBezTo>
                <a:cubicBezTo>
                  <a:pt x="4449309" y="5309231"/>
                  <a:pt x="3210853" y="6840538"/>
                  <a:pt x="1683140" y="6840538"/>
                </a:cubicBezTo>
                <a:lnTo>
                  <a:pt x="16428" y="685142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b="0" cap="none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1"/>
          </p:nvPr>
        </p:nvSpPr>
        <p:spPr>
          <a:xfrm>
            <a:off x="4979876" y="1506687"/>
            <a:ext cx="3240088" cy="468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6" name="Espace réservé du texte 24"/>
          <p:cNvSpPr>
            <a:spLocks noGrp="1"/>
          </p:cNvSpPr>
          <p:nvPr>
            <p:ph type="body" sz="quarter" idx="12"/>
          </p:nvPr>
        </p:nvSpPr>
        <p:spPr>
          <a:xfrm>
            <a:off x="8328520" y="1506687"/>
            <a:ext cx="3240088" cy="468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790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Texte 2 colonnes (su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pour une image  20"/>
          <p:cNvSpPr>
            <a:spLocks noGrp="1"/>
          </p:cNvSpPr>
          <p:nvPr>
            <p:ph type="pic" sz="quarter" idx="10"/>
          </p:nvPr>
        </p:nvSpPr>
        <p:spPr bwMode="auto">
          <a:xfrm>
            <a:off x="1" y="1293877"/>
            <a:ext cx="1978324" cy="4277669"/>
          </a:xfrm>
          <a:custGeom>
            <a:avLst/>
            <a:gdLst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10886 h 6851424"/>
              <a:gd name="connsiteX1" fmla="*/ 1115686 w 5532338"/>
              <a:gd name="connsiteY1" fmla="*/ 0 h 6851424"/>
              <a:gd name="connsiteX2" fmla="*/ 2766169 w 5532338"/>
              <a:gd name="connsiteY2" fmla="*/ 10886 h 6851424"/>
              <a:gd name="connsiteX3" fmla="*/ 5532338 w 5532338"/>
              <a:gd name="connsiteY3" fmla="*/ 3431155 h 6851424"/>
              <a:gd name="connsiteX4" fmla="*/ 2766169 w 5532338"/>
              <a:gd name="connsiteY4" fmla="*/ 6851424 h 6851424"/>
              <a:gd name="connsiteX5" fmla="*/ 0 w 5532338"/>
              <a:gd name="connsiteY5" fmla="*/ 6851424 h 6851424"/>
              <a:gd name="connsiteX6" fmla="*/ 0 w 5532338"/>
              <a:gd name="connsiteY6" fmla="*/ 10886 h 6851424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5343 w 5532338"/>
              <a:gd name="connsiteY5" fmla="*/ 3396343 h 6840538"/>
              <a:gd name="connsiteX6" fmla="*/ 0 w 5532338"/>
              <a:gd name="connsiteY6" fmla="*/ 0 h 6840538"/>
              <a:gd name="connsiteX0" fmla="*/ 0 w 5532338"/>
              <a:gd name="connsiteY0" fmla="*/ 0 h 6840538"/>
              <a:gd name="connsiteX1" fmla="*/ 2766169 w 5532338"/>
              <a:gd name="connsiteY1" fmla="*/ 0 h 6840538"/>
              <a:gd name="connsiteX2" fmla="*/ 5532338 w 5532338"/>
              <a:gd name="connsiteY2" fmla="*/ 3420269 h 6840538"/>
              <a:gd name="connsiteX3" fmla="*/ 2766169 w 5532338"/>
              <a:gd name="connsiteY3" fmla="*/ 6840538 h 6840538"/>
              <a:gd name="connsiteX4" fmla="*/ 0 w 5532338"/>
              <a:gd name="connsiteY4" fmla="*/ 6840538 h 6840538"/>
              <a:gd name="connsiteX5" fmla="*/ 0 w 5532338"/>
              <a:gd name="connsiteY5" fmla="*/ 0 h 6840538"/>
              <a:gd name="connsiteX0" fmla="*/ 0 w 5532338"/>
              <a:gd name="connsiteY0" fmla="*/ 0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6" fmla="*/ 0 w 5532338"/>
              <a:gd name="connsiteY6" fmla="*/ 0 h 6840538"/>
              <a:gd name="connsiteX0" fmla="*/ 0 w 5532338"/>
              <a:gd name="connsiteY0" fmla="*/ 0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6" fmla="*/ 0 w 5532338"/>
              <a:gd name="connsiteY6" fmla="*/ 0 h 6840538"/>
              <a:gd name="connsiteX0" fmla="*/ 0 w 5532338"/>
              <a:gd name="connsiteY0" fmla="*/ 6840538 h 6840538"/>
              <a:gd name="connsiteX1" fmla="*/ 1083029 w 5532338"/>
              <a:gd name="connsiteY1" fmla="*/ 0 h 6840538"/>
              <a:gd name="connsiteX2" fmla="*/ 2766169 w 5532338"/>
              <a:gd name="connsiteY2" fmla="*/ 0 h 6840538"/>
              <a:gd name="connsiteX3" fmla="*/ 5532338 w 5532338"/>
              <a:gd name="connsiteY3" fmla="*/ 3420269 h 6840538"/>
              <a:gd name="connsiteX4" fmla="*/ 2766169 w 5532338"/>
              <a:gd name="connsiteY4" fmla="*/ 6840538 h 6840538"/>
              <a:gd name="connsiteX5" fmla="*/ 0 w 5532338"/>
              <a:gd name="connsiteY5" fmla="*/ 6840538 h 6840538"/>
              <a:gd name="connsiteX0" fmla="*/ 16428 w 4449309"/>
              <a:gd name="connsiteY0" fmla="*/ 6851424 h 6851424"/>
              <a:gd name="connsiteX1" fmla="*/ 0 w 4449309"/>
              <a:gd name="connsiteY1" fmla="*/ 0 h 6851424"/>
              <a:gd name="connsiteX2" fmla="*/ 1683140 w 4449309"/>
              <a:gd name="connsiteY2" fmla="*/ 0 h 6851424"/>
              <a:gd name="connsiteX3" fmla="*/ 4449309 w 4449309"/>
              <a:gd name="connsiteY3" fmla="*/ 3420269 h 6851424"/>
              <a:gd name="connsiteX4" fmla="*/ 1683140 w 4449309"/>
              <a:gd name="connsiteY4" fmla="*/ 6840538 h 6851424"/>
              <a:gd name="connsiteX5" fmla="*/ 16428 w 4449309"/>
              <a:gd name="connsiteY5" fmla="*/ 6851424 h 6851424"/>
              <a:gd name="connsiteX0" fmla="*/ 0 w 4432881"/>
              <a:gd name="connsiteY0" fmla="*/ 6851424 h 6851424"/>
              <a:gd name="connsiteX1" fmla="*/ 1666712 w 4432881"/>
              <a:gd name="connsiteY1" fmla="*/ 0 h 6851424"/>
              <a:gd name="connsiteX2" fmla="*/ 4432881 w 4432881"/>
              <a:gd name="connsiteY2" fmla="*/ 3420269 h 6851424"/>
              <a:gd name="connsiteX3" fmla="*/ 1666712 w 4432881"/>
              <a:gd name="connsiteY3" fmla="*/ 6840538 h 6851424"/>
              <a:gd name="connsiteX4" fmla="*/ 0 w 4432881"/>
              <a:gd name="connsiteY4" fmla="*/ 6851424 h 6851424"/>
              <a:gd name="connsiteX0" fmla="*/ 0 w 2766169"/>
              <a:gd name="connsiteY0" fmla="*/ 6840538 h 6840539"/>
              <a:gd name="connsiteX1" fmla="*/ 0 w 2766169"/>
              <a:gd name="connsiteY1" fmla="*/ 0 h 6840539"/>
              <a:gd name="connsiteX2" fmla="*/ 2766169 w 2766169"/>
              <a:gd name="connsiteY2" fmla="*/ 3420269 h 6840539"/>
              <a:gd name="connsiteX3" fmla="*/ 0 w 2766169"/>
              <a:gd name="connsiteY3" fmla="*/ 6840538 h 6840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6169" h="6840539">
                <a:moveTo>
                  <a:pt x="0" y="6840538"/>
                </a:moveTo>
                <a:lnTo>
                  <a:pt x="0" y="0"/>
                </a:lnTo>
                <a:cubicBezTo>
                  <a:pt x="1527713" y="0"/>
                  <a:pt x="2766169" y="1531307"/>
                  <a:pt x="2766169" y="3420269"/>
                </a:cubicBezTo>
                <a:cubicBezTo>
                  <a:pt x="2766169" y="5309231"/>
                  <a:pt x="1527713" y="6840538"/>
                  <a:pt x="0" y="6840538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b="0" cap="none" baseline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1"/>
          </p:nvPr>
        </p:nvSpPr>
        <p:spPr>
          <a:xfrm>
            <a:off x="2423592" y="1506687"/>
            <a:ext cx="4500000" cy="468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6" name="Espace réservé du texte 24"/>
          <p:cNvSpPr>
            <a:spLocks noGrp="1"/>
          </p:cNvSpPr>
          <p:nvPr>
            <p:ph type="body" sz="quarter" idx="12"/>
          </p:nvPr>
        </p:nvSpPr>
        <p:spPr>
          <a:xfrm>
            <a:off x="7068608" y="1506687"/>
            <a:ext cx="4500000" cy="468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66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ergu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2282176" y="0"/>
            <a:ext cx="9909824" cy="6858000"/>
          </a:xfrm>
          <a:custGeom>
            <a:avLst/>
            <a:gdLst>
              <a:gd name="connsiteX0" fmla="*/ 296384 w 9909824"/>
              <a:gd name="connsiteY0" fmla="*/ 0 h 6858000"/>
              <a:gd name="connsiteX1" fmla="*/ 9909824 w 9909824"/>
              <a:gd name="connsiteY1" fmla="*/ 0 h 6858000"/>
              <a:gd name="connsiteX2" fmla="*/ 9909824 w 9909824"/>
              <a:gd name="connsiteY2" fmla="*/ 6858000 h 6858000"/>
              <a:gd name="connsiteX3" fmla="*/ 0 w 9909824"/>
              <a:gd name="connsiteY3" fmla="*/ 6858000 h 6858000"/>
              <a:gd name="connsiteX4" fmla="*/ 104846 w 9909824"/>
              <a:gd name="connsiteY4" fmla="*/ 6822524 h 6858000"/>
              <a:gd name="connsiteX5" fmla="*/ 2514676 w 9909824"/>
              <a:gd name="connsiteY5" fmla="*/ 3372786 h 6858000"/>
              <a:gd name="connsiteX6" fmla="*/ 434306 w 9909824"/>
              <a:gd name="connsiteY6" fmla="*/ 62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9824" h="6858000">
                <a:moveTo>
                  <a:pt x="296384" y="0"/>
                </a:moveTo>
                <a:lnTo>
                  <a:pt x="9909824" y="0"/>
                </a:lnTo>
                <a:lnTo>
                  <a:pt x="9909824" y="6858000"/>
                </a:lnTo>
                <a:lnTo>
                  <a:pt x="0" y="6858000"/>
                </a:lnTo>
                <a:lnTo>
                  <a:pt x="104846" y="6822524"/>
                </a:lnTo>
                <a:cubicBezTo>
                  <a:pt x="1511090" y="6307629"/>
                  <a:pt x="2514676" y="4957407"/>
                  <a:pt x="2514676" y="3372786"/>
                </a:cubicBezTo>
                <a:cubicBezTo>
                  <a:pt x="2514676" y="1914935"/>
                  <a:pt x="1665241" y="655479"/>
                  <a:pt x="434306" y="6235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lIns="1440000" rIns="1440000" bIns="3888000" rtlCol="0" anchor="t">
            <a:noAutofit/>
          </a:bodyPr>
          <a:lstStyle>
            <a:lvl1pPr marL="0" indent="0" algn="ctr">
              <a:buNone/>
              <a:defRPr sz="1600" b="0" i="0" cap="none" baseline="0">
                <a:solidFill>
                  <a:srgbClr val="000000"/>
                </a:solidFill>
              </a:defRPr>
            </a:lvl1pPr>
          </a:lstStyle>
          <a:p>
            <a:pPr lvl="0"/>
            <a:endParaRPr lang="fr-FR" noProof="0" dirty="0"/>
          </a:p>
        </p:txBody>
      </p:sp>
      <p:grpSp>
        <p:nvGrpSpPr>
          <p:cNvPr id="4" name="Grouper 8"/>
          <p:cNvGrpSpPr>
            <a:grpSpLocks/>
          </p:cNvGrpSpPr>
          <p:nvPr userDrawn="1"/>
        </p:nvGrpSpPr>
        <p:grpSpPr bwMode="auto">
          <a:xfrm>
            <a:off x="9969500" y="6362700"/>
            <a:ext cx="1322388" cy="285750"/>
            <a:chOff x="9941205" y="6362819"/>
            <a:chExt cx="1323257" cy="285776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941205" y="6362819"/>
              <a:ext cx="1215508" cy="285776"/>
            </a:xfrm>
            <a:custGeom>
              <a:avLst/>
              <a:gdLst>
                <a:gd name="connsiteX0" fmla="*/ 0 w 1215508"/>
                <a:gd name="connsiteY0" fmla="*/ 0 h 285776"/>
                <a:gd name="connsiteX1" fmla="*/ 1215508 w 1215508"/>
                <a:gd name="connsiteY1" fmla="*/ 0 h 285776"/>
                <a:gd name="connsiteX2" fmla="*/ 1215508 w 1215508"/>
                <a:gd name="connsiteY2" fmla="*/ 254366 h 285776"/>
                <a:gd name="connsiteX3" fmla="*/ 316129 w 1215508"/>
                <a:gd name="connsiteY3" fmla="*/ 254366 h 285776"/>
                <a:gd name="connsiteX4" fmla="*/ 316129 w 1215508"/>
                <a:gd name="connsiteY4" fmla="*/ 285776 h 285776"/>
                <a:gd name="connsiteX5" fmla="*/ 0 w 1215508"/>
                <a:gd name="connsiteY5" fmla="*/ 285776 h 28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5508" h="285776">
                  <a:moveTo>
                    <a:pt x="0" y="0"/>
                  </a:moveTo>
                  <a:lnTo>
                    <a:pt x="1215508" y="0"/>
                  </a:lnTo>
                  <a:lnTo>
                    <a:pt x="1215508" y="254366"/>
                  </a:lnTo>
                  <a:lnTo>
                    <a:pt x="316129" y="254366"/>
                  </a:lnTo>
                  <a:lnTo>
                    <a:pt x="316129" y="285776"/>
                  </a:lnTo>
                  <a:lnTo>
                    <a:pt x="0" y="285776"/>
                  </a:lnTo>
                  <a:close/>
                </a:path>
              </a:pathLst>
            </a:custGeom>
          </p:spPr>
        </p:pic>
        <p:cxnSp>
          <p:nvCxnSpPr>
            <p:cNvPr id="6" name="Connecteur droit 5"/>
            <p:cNvCxnSpPr/>
            <p:nvPr/>
          </p:nvCxnSpPr>
          <p:spPr>
            <a:xfrm>
              <a:off x="11264462" y="6475542"/>
              <a:ext cx="0" cy="1365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necteur droit 6"/>
          <p:cNvCxnSpPr/>
          <p:nvPr userDrawn="1"/>
        </p:nvCxnSpPr>
        <p:spPr>
          <a:xfrm>
            <a:off x="642938" y="6529388"/>
            <a:ext cx="90535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411232" y="728870"/>
            <a:ext cx="4386056" cy="5420138"/>
          </a:xfrm>
        </p:spPr>
        <p:txBody>
          <a:bodyPr anchor="ctr"/>
          <a:lstStyle>
            <a:lvl1pPr>
              <a:lnSpc>
                <a:spcPts val="2400"/>
              </a:lnSpc>
              <a:spcBef>
                <a:spcPts val="0"/>
              </a:spcBef>
              <a:defRPr lang="fr-FR" sz="2300" b="1" i="0" kern="1200" cap="all" baseline="0" dirty="0" smtClean="0">
                <a:solidFill>
                  <a:schemeClr val="accent1"/>
                </a:solidFill>
                <a:latin typeface="+mn-lt"/>
                <a:ea typeface="Century Gothic" charset="0"/>
                <a:cs typeface="Century Gothic" charset="0"/>
              </a:defRPr>
            </a:lvl1pPr>
            <a:lvl2pPr>
              <a:lnSpc>
                <a:spcPts val="2400"/>
              </a:lnSpc>
              <a:spcBef>
                <a:spcPts val="0"/>
              </a:spcBef>
              <a:defRPr lang="fr-FR" sz="2300" b="0" i="0" kern="1200" dirty="0" smtClean="0">
                <a:solidFill>
                  <a:schemeClr val="accent1"/>
                </a:solidFill>
                <a:latin typeface="+mn-lt"/>
                <a:ea typeface="Century Gothic" charset="0"/>
                <a:cs typeface="Century Gothic" charset="0"/>
              </a:defRPr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11297904" y="6466114"/>
            <a:ext cx="282696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785A00FB-DB8F-4A31-898C-514F90ACB162}" type="slidenum">
              <a:rPr lang="fr-FR" sz="1000" smtClean="0">
                <a:solidFill>
                  <a:schemeClr val="bg1"/>
                </a:solidFill>
                <a:latin typeface="+mn-lt"/>
              </a:rPr>
              <a:pPr algn="r"/>
              <a:t>‹N°›</a:t>
            </a:fld>
            <a:endParaRPr lang="fr-FR" sz="1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878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15030" y="587375"/>
            <a:ext cx="3127042" cy="32200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none" lIns="72000" tIns="36000" rIns="180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dirty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3888" y="1520824"/>
            <a:ext cx="10937875" cy="465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11297904" y="6466114"/>
            <a:ext cx="282696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785A00FB-DB8F-4A31-898C-514F90ACB162}" type="slidenum">
              <a:rPr lang="fr-FR" sz="1000" smtClean="0">
                <a:latin typeface="+mn-lt"/>
              </a:rPr>
              <a:pPr algn="r"/>
              <a:t>‹N°›</a:t>
            </a:fld>
            <a:endParaRPr lang="fr-FR" sz="1000" dirty="0">
              <a:latin typeface="+mn-lt"/>
            </a:endParaRPr>
          </a:p>
        </p:txBody>
      </p:sp>
      <p:grpSp>
        <p:nvGrpSpPr>
          <p:cNvPr id="9" name="Grouper 8"/>
          <p:cNvGrpSpPr>
            <a:grpSpLocks/>
          </p:cNvGrpSpPr>
          <p:nvPr userDrawn="1"/>
        </p:nvGrpSpPr>
        <p:grpSpPr bwMode="auto">
          <a:xfrm>
            <a:off x="9915525" y="6291263"/>
            <a:ext cx="1376363" cy="481012"/>
            <a:chOff x="9915590" y="6291844"/>
            <a:chExt cx="1376792" cy="480483"/>
          </a:xfrm>
        </p:grpSpPr>
        <p:cxnSp>
          <p:nvCxnSpPr>
            <p:cNvPr id="12" name="Connecteur droit 11"/>
            <p:cNvCxnSpPr/>
            <p:nvPr/>
          </p:nvCxnSpPr>
          <p:spPr>
            <a:xfrm>
              <a:off x="11292382" y="6475791"/>
              <a:ext cx="0" cy="13637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er 12"/>
            <p:cNvGrpSpPr>
              <a:grpSpLocks/>
            </p:cNvGrpSpPr>
            <p:nvPr userDrawn="1"/>
          </p:nvGrpSpPr>
          <p:grpSpPr bwMode="auto">
            <a:xfrm>
              <a:off x="9915590" y="6291844"/>
              <a:ext cx="1314451" cy="480483"/>
              <a:chOff x="9915590" y="6291844"/>
              <a:chExt cx="1314451" cy="480483"/>
            </a:xfrm>
          </p:grpSpPr>
          <p:pic>
            <p:nvPicPr>
              <p:cNvPr id="14" name="Image 13"/>
              <p:cNvPicPr>
                <a:picLocks noChangeAspect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15590" y="6291844"/>
                <a:ext cx="1314451" cy="480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ectangle 14"/>
              <p:cNvSpPr/>
              <p:nvPr userDrawn="1"/>
            </p:nvSpPr>
            <p:spPr>
              <a:xfrm>
                <a:off x="10357053" y="6623266"/>
                <a:ext cx="711422" cy="824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fr-FR" altLang="fr-FR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6" name="Connecteur droit 15"/>
          <p:cNvCxnSpPr/>
          <p:nvPr userDrawn="1"/>
        </p:nvCxnSpPr>
        <p:spPr>
          <a:xfrm>
            <a:off x="632052" y="6529388"/>
            <a:ext cx="9053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69" r:id="rId3"/>
    <p:sldLayoutId id="2147483972" r:id="rId4"/>
    <p:sldLayoutId id="2147483963" r:id="rId5"/>
    <p:sldLayoutId id="2147483975" r:id="rId6"/>
    <p:sldLayoutId id="2147483973" r:id="rId7"/>
    <p:sldLayoutId id="2147483974" r:id="rId8"/>
    <p:sldLayoutId id="2147483968" r:id="rId9"/>
    <p:sldLayoutId id="2147483964" r:id="rId10"/>
    <p:sldLayoutId id="2147483965" r:id="rId11"/>
    <p:sldLayoutId id="214748397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00" b="1" kern="1200">
          <a:solidFill>
            <a:schemeClr val="bg1"/>
          </a:solidFill>
          <a:latin typeface="+mj-lt"/>
          <a:ea typeface="Century Gothic" charset="0"/>
          <a:cs typeface="Century 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 b="1">
          <a:solidFill>
            <a:schemeClr val="accent1"/>
          </a:solidFill>
          <a:latin typeface="Century Gothic" charset="0"/>
          <a:ea typeface="Century Gothic" charset="0"/>
          <a:cs typeface="Century Gothic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buFont typeface="Arial" pitchFamily="34" charset="0"/>
        <a:defRPr sz="1600" b="1" kern="1200" cap="all" baseline="0">
          <a:solidFill>
            <a:schemeClr val="accent1"/>
          </a:solidFill>
          <a:latin typeface="+mn-lt"/>
          <a:ea typeface="Century Gothic" charset="0"/>
          <a:cs typeface="Century Gothic" charset="0"/>
        </a:defRPr>
      </a:lvl1pPr>
      <a:lvl2pPr marL="12700" algn="l" rtl="0" eaLnBrk="1" fontAlgn="base" hangingPunct="1">
        <a:spcBef>
          <a:spcPts val="1000"/>
        </a:spcBef>
        <a:spcAft>
          <a:spcPct val="0"/>
        </a:spcAft>
        <a:buClr>
          <a:srgbClr val="A5A5A5"/>
        </a:buClr>
        <a:buFont typeface="Arial" pitchFamily="34" charset="0"/>
        <a:defRPr sz="1600" b="1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2pPr>
      <a:lvl3pPr marL="180000" indent="-1800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3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3pPr>
      <a:lvl4pPr marL="324000" indent="-144000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10000"/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4pPr>
      <a:lvl5pPr marL="432000" indent="-1080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110000"/>
        <a:buFont typeface="Arial" pitchFamily="34" charset="0"/>
        <a:buChar char="•"/>
        <a:defRPr sz="1100" b="0" kern="1200">
          <a:solidFill>
            <a:schemeClr val="accent2"/>
          </a:solidFill>
          <a:latin typeface="+mn-lt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f-handball.isilin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nss.isilines.com/" TargetMode="External"/><Relationship Id="rId5" Type="http://schemas.openxmlformats.org/officeDocument/2006/relationships/hyperlink" Target="mailto:ghislain.gridel@transdev.com" TargetMode="External"/><Relationship Id="rId4" Type="http://schemas.openxmlformats.org/officeDocument/2006/relationships/hyperlink" Target="mailto:denis.suchet@transdev.co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st&#233;phane.anton@transdev.com" TargetMode="External"/><Relationship Id="rId3" Type="http://schemas.openxmlformats.org/officeDocument/2006/relationships/image" Target="../media/image4.png"/><Relationship Id="rId7" Type="http://schemas.openxmlformats.org/officeDocument/2006/relationships/hyperlink" Target="mailto:laurent.geyller@transdev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julie.belouet@transdev.com" TargetMode="External"/><Relationship Id="rId5" Type="http://schemas.openxmlformats.org/officeDocument/2006/relationships/hyperlink" Target="mailto:anne.lesenechal@transdev.com" TargetMode="External"/><Relationship Id="rId10" Type="http://schemas.openxmlformats.org/officeDocument/2006/relationships/hyperlink" Target="mailto:vincent.bonnifet@transdev.com" TargetMode="External"/><Relationship Id="rId4" Type="http://schemas.openxmlformats.org/officeDocument/2006/relationships/hyperlink" Target="mailto:aurore.nicolas@transdev.com" TargetMode="External"/><Relationship Id="rId9" Type="http://schemas.openxmlformats.org/officeDocument/2006/relationships/hyperlink" Target="mailto:roger.reignard@transdev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11" Type="http://schemas.openxmlformats.org/officeDocument/2006/relationships/image" Target="../media/image25.png"/><Relationship Id="rId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19.jpeg"/><Relationship Id="rId9" Type="http://schemas.openxmlformats.org/officeDocument/2006/relationships/image" Target="../media/image2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4.pn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10" Type="http://schemas.openxmlformats.org/officeDocument/2006/relationships/image" Target="../media/image33.jpe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8"/>
          <p:cNvSpPr txBox="1">
            <a:spLocks/>
          </p:cNvSpPr>
          <p:nvPr/>
        </p:nvSpPr>
        <p:spPr>
          <a:xfrm>
            <a:off x="911425" y="5949281"/>
            <a:ext cx="1926921" cy="2965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fr-F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Janvier/Février 2018</a:t>
            </a:r>
            <a:endParaRPr lang="fr-FR" sz="1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>
          <a:xfrm>
            <a:off x="5267909" y="3429000"/>
            <a:ext cx="6474022" cy="1192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4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Réunions de territoires FFHB</a:t>
            </a:r>
            <a:endParaRPr lang="fr-FR" sz="3200" b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7468" y="3392996"/>
            <a:ext cx="1872208" cy="1355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863503" y="368660"/>
            <a:ext cx="6896856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Actions court terme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cxnSp>
        <p:nvCxnSpPr>
          <p:cNvPr id="9" name="Connecteur droit 8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>
            <a:spLocks noGrp="1"/>
          </p:cNvSpPr>
          <p:nvPr>
            <p:ph idx="4294967295"/>
          </p:nvPr>
        </p:nvSpPr>
        <p:spPr>
          <a:xfrm>
            <a:off x="4863503" y="1265980"/>
            <a:ext cx="6426453" cy="5223775"/>
          </a:xfrm>
        </p:spPr>
        <p:txBody>
          <a:bodyPr/>
          <a:lstStyle/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Participation aux réunions d’AG des Territoires : Présentation de Transdev/isilines et du partenariat FFHB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Diffusion de l’Annuaire des contacts du réseau Transdev/isilines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Lancement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Portail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demande de devis en ligne et de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son calculateur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prix automatisé dédié à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FFHB (Échéance Avril 2018)</a:t>
            </a: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endParaRPr lang="fr-FR" sz="18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  <p:sp>
        <p:nvSpPr>
          <p:cNvPr id="13" name="Rectangle 12"/>
          <p:cNvSpPr/>
          <p:nvPr/>
        </p:nvSpPr>
        <p:spPr>
          <a:xfrm>
            <a:off x="5893579" y="4070719"/>
            <a:ext cx="5134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3"/>
              </a:rPr>
              <a:t>http</a:t>
            </a:r>
            <a:r>
              <a:rPr lang="fr-FR" sz="2400" b="1" dirty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3"/>
              </a:rPr>
              <a:t>://ff-handball.isilines.com</a:t>
            </a:r>
            <a:r>
              <a:rPr lang="fr-FR" sz="24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r>
              <a:rPr lang="fr-FR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76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7468" y="3392996"/>
            <a:ext cx="1872208" cy="1355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863503" y="368660"/>
            <a:ext cx="6896856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Contacts</a:t>
            </a:r>
            <a:endParaRPr lang="fr-FR" sz="32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cxnSp>
        <p:nvCxnSpPr>
          <p:cNvPr id="9" name="Connecteur droit 8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377" y="416859"/>
            <a:ext cx="1046982" cy="3960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47428" y="123275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Denis SUCHET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 Activités Privées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Grands Comptes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4"/>
              </a:rPr>
              <a:t>denis.suchet@transdev.com</a:t>
            </a:r>
            <a:endParaRPr lang="fr-FR" sz="16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06 80 07 23 79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4873" y="295945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Aubry LADOUBLE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 Activités Privées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Responsable Commercial Zone Sud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5"/>
              </a:rPr>
              <a:t>aubry.ladouble@transdev.com</a:t>
            </a:r>
            <a:endParaRPr lang="fr-FR" sz="16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06 17 92 59 88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4873" y="473076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Ghislain GRIDEL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 Activités Privées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E-Business</a:t>
            </a: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5"/>
              </a:rPr>
              <a:t>ghislain.gridel@transdev.com</a:t>
            </a:r>
            <a:endParaRPr lang="fr-FR" sz="16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6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06 89 16 84 84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19836" y="1278675"/>
            <a:ext cx="566462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Suivi Accord-Cadre / Coordination générale</a:t>
            </a:r>
          </a:p>
          <a:p>
            <a:pPr>
              <a:lnSpc>
                <a:spcPct val="120000"/>
              </a:lnSpc>
            </a:pP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Demandes événementielles multirégionales ou nationales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9836" y="2997535"/>
            <a:ext cx="6096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Coordination / Animation commerciale</a:t>
            </a:r>
            <a:endParaRPr lang="fr-FR" sz="1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Demandes événementielles </a:t>
            </a: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multirégionales </a:t>
            </a:r>
            <a:r>
              <a:rPr lang="fr-FR" sz="1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 nationales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27848" y="4832334"/>
            <a:ext cx="5708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Back-Office - Portail </a:t>
            </a:r>
            <a:r>
              <a:rPr lang="fr-FR" sz="1600" b="1" dirty="0" smtClean="0">
                <a:hlinkClick r:id="rId6"/>
              </a:rPr>
              <a:t>http://ff-handball.isilines.com</a:t>
            </a:r>
            <a:endParaRPr lang="fr-FR" sz="1600" b="1" dirty="0">
              <a:hlinkClick r:id="rId6"/>
            </a:endParaRPr>
          </a:p>
          <a:p>
            <a:pPr>
              <a:lnSpc>
                <a:spcPct val="120000"/>
              </a:lnSpc>
            </a:pP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6"/>
              </a:rPr>
              <a:t>A</a:t>
            </a:r>
            <a:r>
              <a:rPr lang="fr-FR" sz="1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ctivation marketing multicanale</a:t>
            </a:r>
          </a:p>
        </p:txBody>
      </p:sp>
    </p:spTree>
    <p:extLst>
      <p:ext uri="{BB962C8B-B14F-4D97-AF65-F5344CB8AC3E}">
        <p14:creationId xmlns:p14="http://schemas.microsoft.com/office/powerpoint/2010/main" val="151713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7468" y="3392996"/>
            <a:ext cx="1872208" cy="1355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4863503" y="368660"/>
            <a:ext cx="6896856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Contacts dans les territoires</a:t>
            </a:r>
            <a:endParaRPr lang="fr-FR" sz="32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cxnSp>
        <p:nvCxnSpPr>
          <p:cNvPr id="9" name="Connecteur droit 8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377" y="416859"/>
            <a:ext cx="1046982" cy="396044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8862"/>
              </p:ext>
            </p:extLst>
          </p:nvPr>
        </p:nvGraphicFramePr>
        <p:xfrm>
          <a:off x="3431704" y="1453545"/>
          <a:ext cx="849536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672"/>
                <a:gridCol w="2160240"/>
                <a:gridCol w="1656184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fr-FR" sz="14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Référents Activités Privées</a:t>
                      </a:r>
                      <a:endParaRPr lang="fr-FR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</a:t>
                      </a:r>
                      <a:endParaRPr lang="fr-FR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Mail</a:t>
                      </a:r>
                      <a:endParaRPr lang="fr-FR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Hauts</a:t>
                      </a:r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de France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Aurélie</a:t>
                      </a:r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LEBOUAR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06 13 94 47 84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aurelie.lebouar@transdev.com</a:t>
                      </a:r>
                    </a:p>
                    <a:p>
                      <a:pPr algn="ctr"/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Normandie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Aurore NICOLAS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06 13 53 96 03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4"/>
                        </a:rPr>
                        <a:t>aurore.nicolas@transdev.com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Bretagne</a:t>
                      </a:r>
                    </a:p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Pays de Loire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Anne LESENECHAL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Philippe GRALL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06 13 08 14 33</a:t>
                      </a:r>
                    </a:p>
                    <a:p>
                      <a:pPr algn="ctr"/>
                      <a:r>
                        <a:rPr lang="fr-FR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06 15 51 74 14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5"/>
                        </a:rPr>
                        <a:t>anne.lesenechal@transdev.com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philippe.grall@transdev.com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Centre Val de Loire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Karine CATEAU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02 54 58 55 50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kKarine.cateau@transdev.com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Nouvelle Aquitaine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Philippe BOURREL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06 23 79 55 07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philippe.bourrel@transdev.com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Occitanie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Nicolas COULOM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07 11 39 40 43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nicolas.coulom@transdev.com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Provence Alpes Côte d’Azur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Marie-Rose GUZENNE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06 28 75 41 71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marie-rose.guzenne@transdev.com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Auvergne Rhône Alpes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Julie BELOUET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Nathalie</a:t>
                      </a:r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RIVIERE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06 68 75 55 26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06 20 59 08 36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6"/>
                        </a:rPr>
                        <a:t>julie.belouet@transdev.com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nathalie.riviere@transdev.com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Bourgogne Franche Comté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Magali RODRIGUEZ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06 72 72 59 25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magali.rodriguez@transdev.com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Grand Est –</a:t>
                      </a:r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Meurthe et Moselle</a:t>
                      </a:r>
                    </a:p>
                    <a:p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Grand Est – Meuse et Moselle</a:t>
                      </a:r>
                    </a:p>
                    <a:p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Grand Est Champagne-Ardenne</a:t>
                      </a:r>
                    </a:p>
                    <a:p>
                      <a:r>
                        <a:rPr lang="fr-FR" sz="1000" b="1" baseline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Grand est Alsace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Laurent GEYLLER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Stéphane ANTON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Roger REIGNARD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Vincent BONNIFET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07 78 3 24 30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06 20 77 31 93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06 23 50 27 30</a:t>
                      </a:r>
                    </a:p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06 17 13 49 02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7"/>
                        </a:rPr>
                        <a:t>laurent.geyller@transdev.com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8"/>
                        </a:rPr>
                        <a:t>stéphane.anton@transdev.com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9"/>
                        </a:rPr>
                        <a:t>roger.reignard@transdev.com</a:t>
                      </a:r>
                      <a:endParaRPr lang="fr-FR" sz="1000" b="1" u="sng" dirty="0" smtClean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hlinkClick r:id="rId10"/>
                        </a:rPr>
                        <a:t>vincent.bonnifet@transdev.com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Ile de France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Geoffroy AUGUET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01 53 48 39 42</a:t>
                      </a:r>
                      <a:endParaRPr lang="fr-FR" sz="1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geofrroy.auguet@transdev.com</a:t>
                      </a:r>
                      <a:endParaRPr lang="fr-FR" sz="1000" b="1" u="sng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1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68660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Réunions de territoire FFHB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pic>
        <p:nvPicPr>
          <p:cNvPr id="18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476" y="1520788"/>
            <a:ext cx="1046982" cy="396044"/>
          </a:xfrm>
          <a:prstGeom prst="rect">
            <a:avLst/>
          </a:prstGeom>
        </p:spPr>
      </p:pic>
      <p:cxnSp>
        <p:nvCxnSpPr>
          <p:cNvPr id="17" name="Connecteur droit 16"/>
          <p:cNvCxnSpPr/>
          <p:nvPr/>
        </p:nvCxnSpPr>
        <p:spPr>
          <a:xfrm flipH="1">
            <a:off x="1279848" y="3681028"/>
            <a:ext cx="2079848" cy="0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403482"/>
              </p:ext>
            </p:extLst>
          </p:nvPr>
        </p:nvGraphicFramePr>
        <p:xfrm>
          <a:off x="1235460" y="2018251"/>
          <a:ext cx="102251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1908212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SENLIS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janvier 2018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Hauts de France – Ile de France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MAGNANT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 février 2018</a:t>
                      </a:r>
                      <a:endParaRPr lang="fr-FR" sz="14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Bourgogne Franche Comté – Grand Est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 février 2018</a:t>
                      </a:r>
                      <a:endParaRPr lang="fr-FR" sz="14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Nouvelle</a:t>
                      </a:r>
                      <a:r>
                        <a:rPr lang="fr-FR" b="1" baseline="0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Aquitaine - Occitanie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 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 février 2018</a:t>
                      </a:r>
                      <a:endParaRPr lang="fr-FR" sz="14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Bretagne </a:t>
                      </a:r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 Pays </a:t>
                      </a:r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 la Loire – Centre Val de Loire - Normandie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 février 2018</a:t>
                      </a:r>
                      <a:endParaRPr lang="fr-FR" sz="14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Auvergne Rhône Alpes </a:t>
                      </a:r>
                      <a:r>
                        <a:rPr lang="fr-FR" b="1" dirty="0" smtClean="0">
                          <a:solidFill>
                            <a:schemeClr val="bg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– PACA - Corse</a:t>
                      </a:r>
                      <a:endParaRPr lang="fr-FR" b="1" dirty="0">
                        <a:solidFill>
                          <a:schemeClr val="bg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Espace réservé du texte 61"/>
          <p:cNvSpPr txBox="1">
            <a:spLocks/>
          </p:cNvSpPr>
          <p:nvPr/>
        </p:nvSpPr>
        <p:spPr bwMode="auto">
          <a:xfrm>
            <a:off x="551384" y="2316163"/>
            <a:ext cx="2859088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ts val="1000"/>
              </a:spcBef>
              <a:buFont typeface="Arial" pitchFamily="34" charset="0"/>
              <a:defRPr sz="23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1pPr>
            <a:lvl2pPr marL="180975" indent="-166688">
              <a:spcBef>
                <a:spcPts val="1000"/>
              </a:spcBef>
              <a:buClr>
                <a:srgbClr val="A5A5A5"/>
              </a:buClr>
              <a:buFont typeface="Arial" pitchFamily="34" charset="0"/>
              <a:defRPr b="1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2pPr>
            <a:lvl3pPr marL="180975" indent="-215900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3pPr>
            <a:lvl4pPr marL="452438" indent="-227013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4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6,7mds</a:t>
            </a:r>
            <a: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chiffre d’affaires</a:t>
            </a:r>
            <a:b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(4,1 Md€ hors France)</a:t>
            </a:r>
          </a:p>
        </p:txBody>
      </p:sp>
      <p:sp>
        <p:nvSpPr>
          <p:cNvPr id="14341" name="Espace réservé du texte 61"/>
          <p:cNvSpPr txBox="1">
            <a:spLocks/>
          </p:cNvSpPr>
          <p:nvPr/>
        </p:nvSpPr>
        <p:spPr bwMode="auto">
          <a:xfrm>
            <a:off x="3092624" y="2316163"/>
            <a:ext cx="285908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ts val="1000"/>
              </a:spcBef>
              <a:buFont typeface="Arial" pitchFamily="34" charset="0"/>
              <a:defRPr sz="23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1pPr>
            <a:lvl2pPr marL="180975" indent="-166688">
              <a:spcBef>
                <a:spcPts val="1000"/>
              </a:spcBef>
              <a:buClr>
                <a:srgbClr val="A5A5A5"/>
              </a:buClr>
              <a:buFont typeface="Arial" pitchFamily="34" charset="0"/>
              <a:defRPr b="1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2pPr>
            <a:lvl3pPr marL="180975" indent="-215900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3pPr>
            <a:lvl4pPr marL="452438" indent="-227013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4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83 000</a:t>
            </a:r>
            <a: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collaborateurs,</a:t>
            </a:r>
            <a:b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dont 56 390</a:t>
            </a:r>
            <a:b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conducteurs</a:t>
            </a:r>
          </a:p>
        </p:txBody>
      </p:sp>
      <p:sp>
        <p:nvSpPr>
          <p:cNvPr id="14342" name="Espace réservé du texte 61"/>
          <p:cNvSpPr txBox="1">
            <a:spLocks/>
          </p:cNvSpPr>
          <p:nvPr/>
        </p:nvSpPr>
        <p:spPr bwMode="auto">
          <a:xfrm>
            <a:off x="5498704" y="2316163"/>
            <a:ext cx="39020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ts val="1000"/>
              </a:spcBef>
              <a:buFont typeface="Arial" pitchFamily="34" charset="0"/>
              <a:defRPr sz="23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1pPr>
            <a:lvl2pPr marL="180975" indent="-166688">
              <a:spcBef>
                <a:spcPts val="1000"/>
              </a:spcBef>
              <a:buClr>
                <a:srgbClr val="A5A5A5"/>
              </a:buClr>
              <a:buFont typeface="Arial" pitchFamily="34" charset="0"/>
              <a:defRPr b="1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2pPr>
            <a:lvl3pPr marL="180975" indent="-215900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3pPr>
            <a:lvl4pPr marL="452438" indent="-227013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4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43 270</a:t>
            </a:r>
            <a: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véhicules exploités</a:t>
            </a:r>
            <a:b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dont 26 616 véhicules propres</a:t>
            </a:r>
            <a:b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(Normes Euro 5,6 hybrides, électriques,</a:t>
            </a:r>
            <a:br>
              <a:rPr lang="fr-FR" altLang="fr-FR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GNV et biogaz, GPL</a:t>
            </a:r>
            <a:r>
              <a:rPr lang="fr-FR" altLang="fr-FR" sz="1400" dirty="0"/>
              <a:t>)</a:t>
            </a:r>
          </a:p>
        </p:txBody>
      </p:sp>
      <p:sp>
        <p:nvSpPr>
          <p:cNvPr id="14343" name="ZoneTexte 13"/>
          <p:cNvSpPr txBox="1">
            <a:spLocks noChangeArrowheads="1"/>
          </p:cNvSpPr>
          <p:nvPr/>
        </p:nvSpPr>
        <p:spPr bwMode="auto">
          <a:xfrm>
            <a:off x="1471067" y="3925888"/>
            <a:ext cx="2752725" cy="15553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Groupe International (19 pays)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et 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Ancrage Local</a:t>
            </a:r>
            <a:endParaRPr lang="fr-FR" altLang="fr-FR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344" name="ZoneTexte 74"/>
          <p:cNvSpPr txBox="1">
            <a:spLocks noChangeArrowheads="1"/>
          </p:cNvSpPr>
          <p:nvPr/>
        </p:nvSpPr>
        <p:spPr bwMode="auto">
          <a:xfrm>
            <a:off x="4796160" y="3925888"/>
            <a:ext cx="2754312" cy="15553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 collectif 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solutions de mobilité personnalisées</a:t>
            </a:r>
            <a:endParaRPr lang="fr-FR" altLang="fr-FR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345" name="ZoneTexte 77"/>
          <p:cNvSpPr txBox="1">
            <a:spLocks noChangeArrowheads="1"/>
          </p:cNvSpPr>
          <p:nvPr/>
        </p:nvSpPr>
        <p:spPr bwMode="auto">
          <a:xfrm>
            <a:off x="8133953" y="3925888"/>
            <a:ext cx="2750578" cy="155534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Transports Publics 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</a:t>
            </a:r>
          </a:p>
          <a:p>
            <a:pPr algn="ctr" eaLnBrk="1" hangingPunct="1"/>
            <a:r>
              <a:rPr lang="fr-FR" altLang="fr-FR" sz="2000" b="1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Activités Privées</a:t>
            </a:r>
            <a:endParaRPr lang="fr-FR" altLang="fr-FR" sz="16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4347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6259" y="1212850"/>
            <a:ext cx="1000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Grouper 1"/>
          <p:cNvGrpSpPr>
            <a:grpSpLocks/>
          </p:cNvGrpSpPr>
          <p:nvPr/>
        </p:nvGrpSpPr>
        <p:grpSpPr bwMode="auto">
          <a:xfrm>
            <a:off x="6508354" y="1166813"/>
            <a:ext cx="1725612" cy="877887"/>
            <a:chOff x="8853487" y="1166811"/>
            <a:chExt cx="1725613" cy="877889"/>
          </a:xfrm>
        </p:grpSpPr>
        <p:pic>
          <p:nvPicPr>
            <p:cNvPr id="14351" name="Imag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3487" y="1213070"/>
              <a:ext cx="1625600" cy="831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 bwMode="auto">
            <a:xfrm>
              <a:off x="8953499" y="1166811"/>
              <a:ext cx="1625601" cy="2063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defRPr/>
              </a:pPr>
              <a:endParaRPr lang="fr-FR" altLang="fr-FR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4349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1149" y="1212850"/>
            <a:ext cx="13430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38162" y="440667"/>
            <a:ext cx="6241913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altLang="fr-FR" sz="3200" b="1" dirty="0" smtClean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 en </a:t>
            </a:r>
            <a:r>
              <a:rPr lang="fr-FR" altLang="fr-FR" sz="32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chiffres</a:t>
            </a:r>
            <a:endParaRPr lang="fr-FR" sz="3200" b="1" dirty="0">
              <a:solidFill>
                <a:schemeClr val="accent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22" name="Connecteur droit 10"/>
          <p:cNvCxnSpPr/>
          <p:nvPr/>
        </p:nvCxnSpPr>
        <p:spPr>
          <a:xfrm flipH="1">
            <a:off x="842095" y="933110"/>
            <a:ext cx="3867224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17" name="Espace réservé du texte 61"/>
          <p:cNvSpPr txBox="1">
            <a:spLocks/>
          </p:cNvSpPr>
          <p:nvPr/>
        </p:nvSpPr>
        <p:spPr bwMode="auto">
          <a:xfrm>
            <a:off x="9300356" y="2314960"/>
            <a:ext cx="2374119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spcBef>
                <a:spcPts val="1000"/>
              </a:spcBef>
              <a:buFont typeface="Arial" pitchFamily="34" charset="0"/>
              <a:defRPr sz="23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1pPr>
            <a:lvl2pPr marL="180975" indent="-166688">
              <a:spcBef>
                <a:spcPts val="1000"/>
              </a:spcBef>
              <a:buClr>
                <a:srgbClr val="A5A5A5"/>
              </a:buClr>
              <a:buFont typeface="Arial" pitchFamily="34" charset="0"/>
              <a:defRPr b="1">
                <a:solidFill>
                  <a:schemeClr val="bg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2pPr>
            <a:lvl3pPr marL="180975" indent="-215900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5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3pPr>
            <a:lvl4pPr marL="452438" indent="-227013">
              <a:spcBef>
                <a:spcPts val="1000"/>
              </a:spcBef>
              <a:buClr>
                <a:schemeClr val="accent1"/>
              </a:buClr>
              <a:buSzPct val="130000"/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2"/>
              </a:buClr>
              <a:buSzPct val="130000"/>
              <a:buFont typeface="Arial" pitchFamily="34" charset="0"/>
              <a:buChar char="•"/>
              <a:defRPr sz="1000" b="1">
                <a:solidFill>
                  <a:schemeClr val="accent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4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3,5</a:t>
            </a:r>
            <a: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fr-FR" altLang="fr-FR" sz="5500" b="1" dirty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milliards de </a:t>
            </a: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voyageurs </a:t>
            </a: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</a:pPr>
            <a:r>
              <a:rPr lang="fr-FR" altLang="fr-FR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transportés par an</a:t>
            </a:r>
            <a:endParaRPr lang="fr-FR" altLang="fr-FR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625" y="1359786"/>
            <a:ext cx="246369" cy="4850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158" y="1382751"/>
            <a:ext cx="214295" cy="46207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28" y="1347644"/>
            <a:ext cx="333128" cy="48807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460" y="1328550"/>
            <a:ext cx="523266" cy="507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511824" y="344269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 France et Outre-mer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24" name="ZoneTexte 23"/>
          <p:cNvSpPr txBox="1"/>
          <p:nvPr/>
        </p:nvSpPr>
        <p:spPr>
          <a:xfrm>
            <a:off x="2068826" y="2014315"/>
            <a:ext cx="149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10000"/>
            </a:pPr>
            <a:endParaRPr lang="fr-FR" sz="1200" dirty="0">
              <a:latin typeface="Calibri Light" panose="020F0302020204030204" pitchFamily="34" charset="0"/>
            </a:endParaRPr>
          </a:p>
        </p:txBody>
      </p:sp>
      <p:pic>
        <p:nvPicPr>
          <p:cNvPr id="29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036" y="421109"/>
            <a:ext cx="1046982" cy="396044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63" y="1471445"/>
            <a:ext cx="6630420" cy="464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967392"/>
            <a:ext cx="1619373" cy="93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contenu 2"/>
          <p:cNvSpPr>
            <a:spLocks noGrp="1"/>
          </p:cNvSpPr>
          <p:nvPr>
            <p:ph idx="4294967295"/>
          </p:nvPr>
        </p:nvSpPr>
        <p:spPr>
          <a:xfrm>
            <a:off x="7257780" y="1466981"/>
            <a:ext cx="4913113" cy="2137575"/>
          </a:xfrm>
        </p:spPr>
        <p:txBody>
          <a:bodyPr/>
          <a:lstStyle/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 Direction régionales (Pôles)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80 filiales interurbaines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Direction des Activités Privées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référent « Activité Privées » par Pôle</a:t>
            </a:r>
          </a:p>
          <a:p>
            <a:pPr lvl="2" algn="just">
              <a:spcBef>
                <a:spcPts val="1200"/>
              </a:spcBef>
            </a:pP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6999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4856895" y="1172436"/>
            <a:ext cx="7174246" cy="5208892"/>
          </a:xfrm>
        </p:spPr>
        <p:txBody>
          <a:bodyPr/>
          <a:lstStyle/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fr-FR" sz="1800" dirty="0" smtClean="0"/>
              <a:t> </a:t>
            </a:r>
            <a:r>
              <a:rPr lang="fr-FR" sz="1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Couverture territoriale et proximité </a:t>
            </a:r>
            <a:r>
              <a:rPr lang="fr-FR" sz="1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réseau de 200 entités de transports urbains et interurbains en France</a:t>
            </a:r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/>
          </a:p>
          <a:p>
            <a:pPr lvl="2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 smtClean="0"/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fr-FR" dirty="0"/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  <p:sp>
        <p:nvSpPr>
          <p:cNvPr id="27653" name="ZoneTexte 6"/>
          <p:cNvSpPr txBox="1">
            <a:spLocks noChangeArrowheads="1"/>
          </p:cNvSpPr>
          <p:nvPr/>
        </p:nvSpPr>
        <p:spPr bwMode="auto">
          <a:xfrm>
            <a:off x="4979876" y="2183970"/>
            <a:ext cx="345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2000" b="1" cap="all" dirty="0" smtClean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OFFRES INDIVIDUELLES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68660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Isilines, une marque globale 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9" name="ZoneTexte 8"/>
          <p:cNvSpPr txBox="1"/>
          <p:nvPr/>
        </p:nvSpPr>
        <p:spPr>
          <a:xfrm>
            <a:off x="5222440" y="4812167"/>
            <a:ext cx="1142857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76085" y="2757416"/>
            <a:ext cx="1142857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976085" y="3121488"/>
            <a:ext cx="1142857" cy="20005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>
                <a:solidFill>
                  <a:prstClr val="white"/>
                </a:solidFill>
              </a:rPr>
              <a:t>LIGNES INTERCITES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216882" y="5135332"/>
            <a:ext cx="1153971" cy="20005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>
                <a:solidFill>
                  <a:prstClr val="white"/>
                </a:solidFill>
              </a:rPr>
              <a:t>LOCATION</a:t>
            </a:r>
          </a:p>
        </p:txBody>
      </p:sp>
      <p:pic>
        <p:nvPicPr>
          <p:cNvPr id="14" name="Picture 13" descr="Afficher l'image d'origin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31" y="4822917"/>
            <a:ext cx="748277" cy="29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4" b="9285"/>
          <a:stretch/>
        </p:blipFill>
        <p:spPr bwMode="auto">
          <a:xfrm>
            <a:off x="6168008" y="2816932"/>
            <a:ext cx="759012" cy="30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3377" y="416859"/>
            <a:ext cx="1046982" cy="396044"/>
          </a:xfrm>
          <a:prstGeom prst="rect">
            <a:avLst/>
          </a:prstGeom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904" y="2771663"/>
            <a:ext cx="1932548" cy="6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316" y="3844695"/>
            <a:ext cx="1899183" cy="6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6"/>
          <p:cNvSpPr txBox="1">
            <a:spLocks noChangeArrowheads="1"/>
          </p:cNvSpPr>
          <p:nvPr/>
        </p:nvSpPr>
        <p:spPr bwMode="auto">
          <a:xfrm>
            <a:off x="5051884" y="3741609"/>
            <a:ext cx="345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2000" b="1" cap="all" dirty="0" smtClean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OFFRE DE LOCATION </a:t>
            </a:r>
          </a:p>
          <a:p>
            <a:pPr algn="ctr" eaLnBrk="1" hangingPunct="1"/>
            <a:r>
              <a:rPr lang="fr-FR" altLang="fr-FR" sz="2000" b="1" cap="all" dirty="0" smtClean="0">
                <a:solidFill>
                  <a:schemeClr val="accent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POUR LES GROUPES</a:t>
            </a:r>
            <a:endParaRPr lang="fr-FR" altLang="fr-FR" sz="2000" b="1" cap="all" dirty="0">
              <a:solidFill>
                <a:schemeClr val="accent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1279848" y="3681028"/>
            <a:ext cx="2079848" cy="0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3" descr="Afficher l'image d'origin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691" y="4850818"/>
            <a:ext cx="748277" cy="29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6984986" y="5146087"/>
            <a:ext cx="1153971" cy="20005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>
                <a:solidFill>
                  <a:prstClr val="white"/>
                </a:solidFill>
              </a:rPr>
              <a:t>VOYAGES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996100" y="4822922"/>
            <a:ext cx="1142857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  <a:p>
            <a:pPr algn="ctr"/>
            <a:endParaRPr lang="fr-FR" sz="7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4943872" y="1433897"/>
            <a:ext cx="6946959" cy="5238657"/>
          </a:xfrm>
        </p:spPr>
        <p:txBody>
          <a:bodyPr/>
          <a:lstStyle/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Grands événements de rayonnement national et international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Transporteur officiel des équipes et supporters de Clubs sportifs</a:t>
            </a:r>
          </a:p>
          <a:p>
            <a:pPr marL="0" lvl="2" indent="0" algn="just">
              <a:spcBef>
                <a:spcPts val="1200"/>
              </a:spcBef>
              <a:buNone/>
            </a:pPr>
            <a:endParaRPr lang="fr-FR" sz="1800" b="1" dirty="0"/>
          </a:p>
          <a:p>
            <a:pPr lvl="2" algn="just">
              <a:spcBef>
                <a:spcPts val="1200"/>
              </a:spcBef>
            </a:pPr>
            <a:endParaRPr lang="fr-FR" sz="1800" b="1" dirty="0" smtClean="0"/>
          </a:p>
          <a:p>
            <a:pPr lvl="2" algn="just">
              <a:spcBef>
                <a:spcPts val="1200"/>
              </a:spcBef>
            </a:pPr>
            <a:endParaRPr lang="fr-FR" sz="1800" b="1" dirty="0" smtClean="0"/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L’accès à l’Ecole : 800 000 élèves (sur 2 millions en France) transportés par Transdev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L’accès au Sport Scolaire : Prestataire Transport préférentiel de l’UNSS (1 millions de Licenciés – 9 500 associations sportives)</a:t>
            </a:r>
          </a:p>
          <a:p>
            <a:pPr marL="0" lvl="2" indent="0">
              <a:spcBef>
                <a:spcPts val="1200"/>
              </a:spcBef>
              <a:buNone/>
            </a:pPr>
            <a:endParaRPr lang="fr-F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68660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le Sport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11" name="Espace réservé du contenu 7"/>
          <p:cNvSpPr txBox="1">
            <a:spLocks/>
          </p:cNvSpPr>
          <p:nvPr/>
        </p:nvSpPr>
        <p:spPr>
          <a:xfrm>
            <a:off x="288000" y="1271928"/>
            <a:ext cx="8568000" cy="41508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882" indent="-342882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b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1pPr>
            <a:lvl2pPr marL="269861" indent="-176205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00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2pPr>
            <a:lvl3pPr marL="627031" indent="-160331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 charset="0"/>
              <a:buChar char="■"/>
              <a:defRPr sz="1200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3pPr>
            <a:lvl4pPr marL="804823" indent="-160331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000" i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4pPr>
            <a:lvl5pPr marL="1074685" indent="-177792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 charset="0"/>
              <a:buChar char="⁃"/>
              <a:defRPr sz="900" i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5pPr>
            <a:lvl6pPr marL="1346133" indent="-187317" algn="l" defTabSz="457178" rtl="0" eaLnBrk="1" latinLnBrk="0" hangingPunct="1">
              <a:spcBef>
                <a:spcPct val="20000"/>
              </a:spcBef>
              <a:buFont typeface="Lucida Grande"/>
              <a:buChar char="-"/>
              <a:defRPr sz="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0" dirty="0">
              <a:latin typeface="Calibri Light" panose="020F03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6430" y="765284"/>
            <a:ext cx="3607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2033" y="1172287"/>
            <a:ext cx="3378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76672"/>
            <a:ext cx="1847850" cy="1190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11" y="3171395"/>
            <a:ext cx="1728060" cy="11457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62" y="4805526"/>
            <a:ext cx="881326" cy="1040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ZoneTexte 23"/>
          <p:cNvSpPr txBox="1"/>
          <p:nvPr/>
        </p:nvSpPr>
        <p:spPr>
          <a:xfrm>
            <a:off x="2068826" y="2014315"/>
            <a:ext cx="149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latin typeface="Calibri Light" panose="020F0302020204030204" pitchFamily="34" charset="0"/>
            </a:endParaRP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22191" r="-5010" b="-3958"/>
          <a:stretch/>
        </p:blipFill>
        <p:spPr bwMode="auto">
          <a:xfrm>
            <a:off x="479376" y="1973830"/>
            <a:ext cx="2315565" cy="10206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068" y="421109"/>
            <a:ext cx="1046982" cy="396044"/>
          </a:xfrm>
          <a:prstGeom prst="rect">
            <a:avLst/>
          </a:prstGeom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763" y="3347351"/>
            <a:ext cx="1729156" cy="8548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ghislain.gridel\Desktop\FFHB\logos composite\isilines_TRANSP_OFF_Q.GI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276" y="2065919"/>
            <a:ext cx="1446643" cy="6510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hislain.gridel\Desktop\PSG\Transporteur-Officiel12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124" y="836712"/>
            <a:ext cx="1556795" cy="495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ghislain.gridel\Desktop\transdev pro\Reseaux\Rhones-Alpes Auvergne\Logo_UTMB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295" y="4612198"/>
            <a:ext cx="1424474" cy="14275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4871864" y="3104964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les jeunes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26" name="Imagem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068" y="3163248"/>
            <a:ext cx="1046982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8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2270282" y="1232757"/>
            <a:ext cx="9010294" cy="5299258"/>
          </a:xfrm>
        </p:spPr>
        <p:txBody>
          <a:bodyPr/>
          <a:lstStyle/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 liens « historiques » existants avec des Clubs (Chambéry…)</a:t>
            </a: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 « souffle » du MondialHandball2017</a:t>
            </a: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 Sport qui nous rapproche de nos clientèles</a:t>
            </a:r>
          </a:p>
          <a:p>
            <a:pPr marL="645750" lvl="2" indent="-285750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B2C : Les jeunes, licenciés </a:t>
            </a:r>
          </a:p>
          <a:p>
            <a:pPr marL="645750" lvl="2" indent="-285750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BtoG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Les collectivités locales</a:t>
            </a:r>
          </a:p>
          <a:p>
            <a:pPr marL="645750" lvl="2" indent="-285750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BtoB : les acteurs socio-économiques locaux</a:t>
            </a: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 startAt="4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Une organisation FFHB finement maillée sur le territoire national </a:t>
            </a: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 startAt="4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 valeurs civiques cohérentes avec notre mission de service public</a:t>
            </a: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 startAt="4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 objectifs « communs : </a:t>
            </a:r>
          </a:p>
          <a:p>
            <a:pPr marL="645750" lvl="2" indent="-285750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FFHB : Nombre de Licenciés et Trophées</a:t>
            </a:r>
          </a:p>
          <a:p>
            <a:pPr marL="645750" lvl="2" indent="-285750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Transdev-isilines : Volume d’affaires et Exemplarité</a:t>
            </a: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lvl="2" indent="-342900" algn="just">
              <a:spcBef>
                <a:spcPts val="1200"/>
              </a:spcBef>
              <a:buSzPct val="110000"/>
              <a:buFont typeface="+mj-lt"/>
              <a:buAutoNum type="arabicPeriod" startAt="7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Une valeur d’image attachée à l’excellence de la discipline au plus haut niveau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44269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le Handball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466430" y="765284"/>
            <a:ext cx="3607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68826" y="2014315"/>
            <a:ext cx="149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10000"/>
            </a:pPr>
            <a:endParaRPr lang="fr-FR" sz="1200" dirty="0">
              <a:latin typeface="Calibri Light" panose="020F0302020204030204" pitchFamily="34" charset="0"/>
            </a:endParaRPr>
          </a:p>
        </p:txBody>
      </p:sp>
      <p:pic>
        <p:nvPicPr>
          <p:cNvPr id="29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421109"/>
            <a:ext cx="1046982" cy="396044"/>
          </a:xfrm>
          <a:prstGeom prst="rect">
            <a:avLst/>
          </a:prstGeom>
        </p:spPr>
      </p:pic>
      <p:pic>
        <p:nvPicPr>
          <p:cNvPr id="28" name="Picture 10" descr="Image associé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0" y="289079"/>
            <a:ext cx="1478316" cy="73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81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7500156" y="1448779"/>
            <a:ext cx="3780420" cy="5208893"/>
          </a:xfrm>
        </p:spPr>
        <p:txBody>
          <a:bodyPr/>
          <a:lstStyle/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Transporteur Officiel des équipes pour le MondialHandball 2017</a:t>
            </a:r>
          </a:p>
          <a:p>
            <a:pPr lvl="2" algn="just">
              <a:spcBef>
                <a:spcPts val="1200"/>
              </a:spcBef>
            </a:pP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Contrat de parrainage conclu avec la FFHB</a:t>
            </a: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Transporteur officiel de l’équipe nationale masculine</a:t>
            </a:r>
          </a:p>
          <a:p>
            <a:pPr lvl="2" algn="just">
              <a:spcBef>
                <a:spcPts val="1200"/>
              </a:spcBef>
            </a:pP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endParaRPr lang="fr-FR" sz="18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Positionnement engagé pour le transport des équipes lors de l’EHF2018</a:t>
            </a:r>
            <a:endParaRPr lang="fr-F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68660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le Handball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11" name="Espace réservé du contenu 7"/>
          <p:cNvSpPr txBox="1">
            <a:spLocks/>
          </p:cNvSpPr>
          <p:nvPr/>
        </p:nvSpPr>
        <p:spPr>
          <a:xfrm>
            <a:off x="288000" y="1271928"/>
            <a:ext cx="8568000" cy="41508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882" indent="-342882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b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1pPr>
            <a:lvl2pPr marL="269861" indent="-176205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400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2pPr>
            <a:lvl3pPr marL="627031" indent="-160331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 charset="0"/>
              <a:buChar char="■"/>
              <a:defRPr sz="1200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3pPr>
            <a:lvl4pPr marL="804823" indent="-160331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1000" i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4pPr>
            <a:lvl5pPr marL="1074685" indent="-177792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 charset="0"/>
              <a:buChar char="⁃"/>
              <a:defRPr sz="900" i="1" kern="1200">
                <a:solidFill>
                  <a:schemeClr val="tx1"/>
                </a:solidFill>
                <a:latin typeface="Arial"/>
                <a:ea typeface="Geneva" charset="0"/>
                <a:cs typeface="Arial"/>
              </a:defRPr>
            </a:lvl5pPr>
            <a:lvl6pPr marL="1346133" indent="-187317" algn="l" defTabSz="457178" rtl="0" eaLnBrk="1" latinLnBrk="0" hangingPunct="1">
              <a:spcBef>
                <a:spcPct val="20000"/>
              </a:spcBef>
              <a:buFont typeface="Lucida Grande"/>
              <a:buChar char="-"/>
              <a:defRPr sz="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b="0" dirty="0">
              <a:latin typeface="Calibri Light" panose="020F03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66430" y="765284"/>
            <a:ext cx="3607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2033" y="1172287"/>
            <a:ext cx="3378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68826" y="2014315"/>
            <a:ext cx="149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latin typeface="Calibri Light" panose="020F0302020204030204" pitchFamily="34" charset="0"/>
            </a:endParaRPr>
          </a:p>
        </p:txBody>
      </p:sp>
      <p:pic>
        <p:nvPicPr>
          <p:cNvPr id="29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421109"/>
            <a:ext cx="1046982" cy="396044"/>
          </a:xfrm>
          <a:prstGeom prst="rect">
            <a:avLst/>
          </a:prstGeom>
        </p:spPr>
      </p:pic>
      <p:pic>
        <p:nvPicPr>
          <p:cNvPr id="22" name="Picture 2" descr="Afficher l'image d'origin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172287"/>
            <a:ext cx="1810164" cy="146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denis.suchet\Documents\Activités Privées\Sportif - Evénements\handball2017\Mondial 2017\thumbnail_Jeremy Grenier 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10" y="1172286"/>
            <a:ext cx="3475917" cy="146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Image associée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97" y="3050645"/>
            <a:ext cx="2093288" cy="104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5" descr="C:\Users\denis.suchet\Documents\Activités Privées\Sportif - Evénements\handball2017\Euro Féminin 2018\téléchargement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522" y="3000169"/>
            <a:ext cx="1368151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Résultat de recherche d'images pour &quot;euro féminin handball 2018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0" y="4648689"/>
            <a:ext cx="1548172" cy="154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39" y="2885313"/>
            <a:ext cx="2645065" cy="1763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 descr="Résultat de recherche d'images pour &quot;euro féminin handball 2018&quot;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13" y="4648689"/>
            <a:ext cx="1240970" cy="17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5051884" y="1265980"/>
            <a:ext cx="6238072" cy="5223775"/>
          </a:xfrm>
        </p:spPr>
        <p:txBody>
          <a:bodyPr/>
          <a:lstStyle/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Honorer avec qualité et fiabilité les besoins de transports de l’équipe nationale masculine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Mettre le réseau de Transdev/isilines au service des </a:t>
            </a:r>
            <a:r>
              <a:rPr lang="fr-FR" sz="1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Ligues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des </a:t>
            </a:r>
            <a:r>
              <a:rPr lang="fr-FR" sz="1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Comités Départementaux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des </a:t>
            </a:r>
            <a:r>
              <a:rPr lang="fr-FR" sz="18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Clubs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pour proposer des solutions de transport de groupes (équipes, supporters…)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Proposer des solutions de simplification de la gestion logistique des besoins de transports : programmes de déplacements, événements « sur mesure »…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Création d’un Portail de demande de devis en ligne et de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son calculateur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prix automatisé dédié à FFHB</a:t>
            </a:r>
          </a:p>
          <a:p>
            <a:pPr marL="342900" lvl="2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Offres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couplées billet de match + transport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(Lignes « éphémères ») ou appui sur le réseau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 lignes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régulières isilines intercités </a:t>
            </a:r>
          </a:p>
          <a:p>
            <a:pPr marL="342900" lvl="2" indent="-342900">
              <a:spcBef>
                <a:spcPts val="2400"/>
              </a:spcBef>
              <a:buFont typeface="+mj-lt"/>
              <a:buAutoNum type="arabicPeriod"/>
            </a:pP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Activation </a:t>
            </a:r>
            <a:r>
              <a:rPr lang="fr-F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marketing 360° </a:t>
            </a:r>
            <a:r>
              <a:rPr lang="fr-FR" sz="1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multicanale</a:t>
            </a:r>
            <a:endParaRPr lang="fr-FR" sz="1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algn="just">
              <a:spcBef>
                <a:spcPts val="1200"/>
              </a:spcBef>
            </a:pPr>
            <a:endParaRPr lang="fr-FR" sz="1800" b="1" dirty="0" smtClean="0"/>
          </a:p>
          <a:p>
            <a:pPr lvl="2" algn="just">
              <a:spcBef>
                <a:spcPts val="1200"/>
              </a:spcBef>
            </a:pPr>
            <a:endParaRPr lang="fr-FR" sz="1800" b="1" dirty="0" smtClean="0"/>
          </a:p>
          <a:p>
            <a:pPr marL="0" lvl="2" indent="0">
              <a:spcBef>
                <a:spcPts val="2400"/>
              </a:spcBef>
              <a:buNone/>
            </a:pPr>
            <a:endParaRPr lang="fr-FR" altLang="fr-FR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4619836" y="1448779"/>
            <a:ext cx="0" cy="4591013"/>
          </a:xfrm>
          <a:prstGeom prst="line">
            <a:avLst/>
          </a:prstGeom>
          <a:ln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4863503" y="368660"/>
            <a:ext cx="7785225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Transdev</a:t>
            </a:r>
            <a:r>
              <a:rPr lang="fr-FR" sz="3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latin typeface="+mn-lt"/>
              </a:rPr>
              <a:t>         </a:t>
            </a:r>
            <a:r>
              <a:rPr lang="fr-FR" sz="3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et le Handball</a:t>
            </a:r>
            <a:endParaRPr lang="fr-FR" sz="32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" name="Connecteur droit 10"/>
          <p:cNvCxnSpPr/>
          <p:nvPr/>
        </p:nvCxnSpPr>
        <p:spPr>
          <a:xfrm flipH="1">
            <a:off x="4811588" y="980728"/>
            <a:ext cx="6948771" cy="0"/>
          </a:xfrm>
          <a:prstGeom prst="line">
            <a:avLst/>
          </a:prstGeom>
          <a:noFill/>
          <a:ln w="28575" cap="flat" cmpd="sng" algn="ctr">
            <a:gradFill flip="none" rotWithShape="1">
              <a:gsLst>
                <a:gs pos="20000">
                  <a:srgbClr val="E30513"/>
                </a:gs>
                <a:gs pos="100000">
                  <a:sysClr val="window" lastClr="FFFFFF"/>
                </a:gs>
              </a:gsLst>
              <a:lin ang="0" scaled="1"/>
              <a:tileRect/>
            </a:gradFill>
            <a:prstDash val="solid"/>
          </a:ln>
          <a:effectLst/>
        </p:spPr>
      </p:cxnSp>
      <p:sp>
        <p:nvSpPr>
          <p:cNvPr id="13" name="ZoneTexte 12"/>
          <p:cNvSpPr txBox="1"/>
          <p:nvPr/>
        </p:nvSpPr>
        <p:spPr>
          <a:xfrm>
            <a:off x="466430" y="765284"/>
            <a:ext cx="36077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42033" y="1172287"/>
            <a:ext cx="3378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1100" dirty="0">
              <a:latin typeface="Calibri Light" panose="020F030202020403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68826" y="2035877"/>
            <a:ext cx="1493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>
              <a:latin typeface="Calibri Light" panose="020F0302020204030204" pitchFamily="34" charset="0"/>
            </a:endParaRPr>
          </a:p>
        </p:txBody>
      </p:sp>
      <p:pic>
        <p:nvPicPr>
          <p:cNvPr id="29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068" y="421109"/>
            <a:ext cx="1046982" cy="396044"/>
          </a:xfrm>
          <a:prstGeom prst="rect">
            <a:avLst/>
          </a:prstGeom>
        </p:spPr>
      </p:pic>
      <p:pic>
        <p:nvPicPr>
          <p:cNvPr id="28" name="Picture 10" descr="Image associé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450517"/>
            <a:ext cx="2309705" cy="115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42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dev">
  <a:themeElements>
    <a:clrScheme name="Transdev W PPT_Couleurs">
      <a:dk1>
        <a:srgbClr val="000000"/>
      </a:dk1>
      <a:lt1>
        <a:srgbClr val="FFFFFF"/>
      </a:lt1>
      <a:dk2>
        <a:srgbClr val="87A0B3"/>
      </a:dk2>
      <a:lt2>
        <a:srgbClr val="E7E6E6"/>
      </a:lt2>
      <a:accent1>
        <a:srgbClr val="FF0000"/>
      </a:accent1>
      <a:accent2>
        <a:srgbClr val="65687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00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PPT Transdev Groupe_Octobre2017_version Groupe France</Template>
  <TotalTime>4267</TotalTime>
  <Words>641</Words>
  <Application>Microsoft Office PowerPoint</Application>
  <PresentationFormat>Personnalisé</PresentationFormat>
  <Paragraphs>208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Transdev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Transdev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Transdev Groupe France</dc:title>
  <dc:creator>W &amp; Cie</dc:creator>
  <cp:lastModifiedBy>SUCHET, Denis</cp:lastModifiedBy>
  <cp:revision>243</cp:revision>
  <cp:lastPrinted>2018-02-12T10:37:05Z</cp:lastPrinted>
  <dcterms:created xsi:type="dcterms:W3CDTF">2017-10-31T05:12:01Z</dcterms:created>
  <dcterms:modified xsi:type="dcterms:W3CDTF">2018-02-12T11:10:51Z</dcterms:modified>
</cp:coreProperties>
</file>